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256" r:id="rId2"/>
    <p:sldId id="259" r:id="rId3"/>
    <p:sldId id="274" r:id="rId4"/>
    <p:sldId id="260" r:id="rId5"/>
    <p:sldId id="283" r:id="rId6"/>
    <p:sldId id="284" r:id="rId7"/>
    <p:sldId id="285" r:id="rId8"/>
    <p:sldId id="286" r:id="rId9"/>
    <p:sldId id="287" r:id="rId10"/>
    <p:sldId id="288" r:id="rId11"/>
    <p:sldId id="289" r:id="rId12"/>
    <p:sldId id="346" r:id="rId13"/>
    <p:sldId id="291" r:id="rId14"/>
    <p:sldId id="290" r:id="rId15"/>
    <p:sldId id="322" r:id="rId16"/>
    <p:sldId id="323" r:id="rId17"/>
    <p:sldId id="295" r:id="rId18"/>
    <p:sldId id="336" r:id="rId19"/>
    <p:sldId id="261" r:id="rId20"/>
    <p:sldId id="364" r:id="rId21"/>
    <p:sldId id="332" r:id="rId22"/>
    <p:sldId id="292" r:id="rId23"/>
    <p:sldId id="333" r:id="rId24"/>
    <p:sldId id="262" r:id="rId25"/>
    <p:sldId id="272" r:id="rId26"/>
    <p:sldId id="300" r:id="rId27"/>
    <p:sldId id="301" r:id="rId28"/>
    <p:sldId id="302" r:id="rId29"/>
    <p:sldId id="304" r:id="rId30"/>
    <p:sldId id="303" r:id="rId31"/>
    <p:sldId id="305" r:id="rId32"/>
    <p:sldId id="299" r:id="rId33"/>
    <p:sldId id="263" r:id="rId34"/>
    <p:sldId id="264" r:id="rId35"/>
    <p:sldId id="297" r:id="rId36"/>
    <p:sldId id="326" r:id="rId37"/>
    <p:sldId id="347" r:id="rId38"/>
    <p:sldId id="348" r:id="rId39"/>
    <p:sldId id="349" r:id="rId40"/>
    <p:sldId id="335"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10" r:id="rId56"/>
    <p:sldId id="265" r:id="rId57"/>
    <p:sldId id="306" r:id="rId58"/>
    <p:sldId id="266" r:id="rId59"/>
    <p:sldId id="267" r:id="rId60"/>
    <p:sldId id="383" r:id="rId61"/>
    <p:sldId id="365" r:id="rId62"/>
    <p:sldId id="366" r:id="rId63"/>
    <p:sldId id="373" r:id="rId64"/>
    <p:sldId id="374" r:id="rId65"/>
    <p:sldId id="375" r:id="rId66"/>
    <p:sldId id="376" r:id="rId67"/>
    <p:sldId id="338" r:id="rId68"/>
    <p:sldId id="377" r:id="rId69"/>
    <p:sldId id="379" r:id="rId70"/>
    <p:sldId id="378" r:id="rId71"/>
    <p:sldId id="298" r:id="rId72"/>
    <p:sldId id="384" r:id="rId73"/>
    <p:sldId id="380" r:id="rId74"/>
    <p:sldId id="367" r:id="rId75"/>
    <p:sldId id="381" r:id="rId76"/>
    <p:sldId id="382" r:id="rId77"/>
    <p:sldId id="370" r:id="rId78"/>
    <p:sldId id="372" r:id="rId79"/>
    <p:sldId id="385" r:id="rId80"/>
    <p:sldId id="271" r:id="rId81"/>
    <p:sldId id="342" r:id="rId82"/>
    <p:sldId id="341" r:id="rId83"/>
    <p:sldId id="343" r:id="rId84"/>
    <p:sldId id="344" r:id="rId85"/>
    <p:sldId id="345" r:id="rId86"/>
    <p:sldId id="268" r:id="rId87"/>
    <p:sldId id="312" r:id="rId88"/>
    <p:sldId id="315" r:id="rId89"/>
    <p:sldId id="316" r:id="rId90"/>
    <p:sldId id="317" r:id="rId91"/>
    <p:sldId id="318" r:id="rId92"/>
    <p:sldId id="313" r:id="rId93"/>
    <p:sldId id="314" r:id="rId94"/>
    <p:sldId id="319" r:id="rId95"/>
    <p:sldId id="320" r:id="rId96"/>
    <p:sldId id="325" r:id="rId97"/>
    <p:sldId id="324" r:id="rId98"/>
    <p:sldId id="327" r:id="rId99"/>
    <p:sldId id="311" r:id="rId100"/>
    <p:sldId id="328" r:id="rId101"/>
    <p:sldId id="329" r:id="rId102"/>
    <p:sldId id="330" r:id="rId103"/>
    <p:sldId id="331" r:id="rId104"/>
    <p:sldId id="334" r:id="rId105"/>
    <p:sldId id="269" r:id="rId106"/>
    <p:sldId id="294" r:id="rId107"/>
    <p:sldId id="270" r:id="rId108"/>
    <p:sldId id="293" r:id="rId109"/>
    <p:sldId id="273" r:id="rId110"/>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3" autoAdjust="0"/>
    <p:restoredTop sz="96678" autoAdjust="0"/>
  </p:normalViewPr>
  <p:slideViewPr>
    <p:cSldViewPr>
      <p:cViewPr varScale="1">
        <p:scale>
          <a:sx n="66" d="100"/>
          <a:sy n="66" d="100"/>
        </p:scale>
        <p:origin x="-30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6EBA7F77-7139-4CAC-A989-8DC5F37EDCAB}" type="datetimeFigureOut">
              <a:rPr lang="en-US" smtClean="0"/>
              <a:pPr/>
              <a:t>5/4/2012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E0823E9E-28BF-4C9B-9165-93824DC6268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2E8B5CBA-682F-4114-A30C-FEDFF2B06E70}" type="datetimeFigureOut">
              <a:rPr lang="en-US" smtClean="0"/>
              <a:pPr/>
              <a:t>5/4/2012</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70384F7C-BC4D-4DF0-9005-114EB3EF932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Edward Burne-Jones (British, 1833-1898)</a:t>
            </a:r>
          </a:p>
          <a:p>
            <a:r>
              <a:rPr lang="en-US" i="1" dirty="0" smtClean="0"/>
              <a:t>The Days of Creation: the First Day</a:t>
            </a:r>
            <a:r>
              <a:rPr lang="en-US" dirty="0" smtClean="0"/>
              <a:t>, 1870-1876</a:t>
            </a:r>
          </a:p>
          <a:p>
            <a:r>
              <a:rPr lang="en-US" dirty="0" smtClean="0"/>
              <a:t>Watercolor and gouache, 102.2</a:t>
            </a:r>
            <a:r>
              <a:rPr lang="en-US" dirty="0" smtClean="0">
                <a:cs typeface="Arial" charset="0"/>
              </a:rPr>
              <a:t>×35.5 cm</a:t>
            </a:r>
          </a:p>
          <a:p>
            <a:r>
              <a:rPr lang="en-US" dirty="0" err="1" smtClean="0">
                <a:cs typeface="Arial" charset="0"/>
              </a:rPr>
              <a:t>Fogg</a:t>
            </a:r>
            <a:r>
              <a:rPr lang="en-US" dirty="0" smtClean="0">
                <a:cs typeface="Arial" charset="0"/>
              </a:rPr>
              <a:t> Art Museum, Harvard University, 1943.454</a:t>
            </a:r>
          </a:p>
          <a:p>
            <a:r>
              <a:rPr lang="en-US" dirty="0" smtClean="0">
                <a:cs typeface="Arial" charset="0"/>
              </a:rPr>
              <a:t>Bequest of Grenville L. Winthrop</a:t>
            </a:r>
            <a:endParaRPr lang="en-US" i="1" dirty="0" smtClean="0">
              <a:cs typeface="Arial" charset="0"/>
            </a:endParaRPr>
          </a:p>
          <a:p>
            <a:endParaRPr lang="en-US" b="1" dirty="0" smtClean="0"/>
          </a:p>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63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64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66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68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u="sng" kern="1200" dirty="0" smtClean="0">
                <a:solidFill>
                  <a:schemeClr val="tx1"/>
                </a:solidFill>
                <a:latin typeface="+mn-lt"/>
                <a:ea typeface="+mn-ea"/>
                <a:cs typeface="+mn-cs"/>
              </a:rPr>
              <a:t>How does UDFR align with PRONOM vocabulary and data?</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order to provide alignment with PRONOM, we must answer:</a:t>
            </a:r>
          </a:p>
          <a:p>
            <a:pPr lvl="0"/>
            <a:r>
              <a:rPr lang="en-US" sz="1200" kern="1200" dirty="0" smtClean="0">
                <a:solidFill>
                  <a:schemeClr val="tx1"/>
                </a:solidFill>
                <a:latin typeface="+mn-lt"/>
                <a:ea typeface="+mn-ea"/>
                <a:cs typeface="+mn-cs"/>
              </a:rPr>
              <a:t>How do we reference PRONOM schema vocabulary within the registry?</a:t>
            </a:r>
          </a:p>
          <a:p>
            <a:pPr lvl="0"/>
            <a:r>
              <a:rPr lang="en-US" sz="1200" kern="1200" dirty="0" smtClean="0">
                <a:solidFill>
                  <a:schemeClr val="tx1"/>
                </a:solidFill>
                <a:latin typeface="+mn-lt"/>
                <a:ea typeface="+mn-ea"/>
                <a:cs typeface="+mn-cs"/>
              </a:rPr>
              <a:t>How do we instantiate existing PRONOM data within the registry?</a:t>
            </a:r>
          </a:p>
          <a:p>
            <a:r>
              <a:rPr lang="en-US" sz="1200" b="1" u="sng" kern="1200" dirty="0" smtClean="0">
                <a:solidFill>
                  <a:schemeClr val="tx1"/>
                </a:solidFill>
                <a:latin typeface="+mn-lt"/>
                <a:ea typeface="+mn-ea"/>
                <a:cs typeface="+mn-cs"/>
              </a:rPr>
              <a:t>Background</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Linked Data PRONOM Vocabulary Specification was released in Draft form on May 25, 2011. It currently has 18 classes and 16 properties. The UDFR ontology (8/31/2011) is defined by:</a:t>
            </a:r>
          </a:p>
          <a:p>
            <a:pPr lvl="0"/>
            <a:r>
              <a:rPr lang="en-US" sz="1200" kern="1200" dirty="0" smtClean="0">
                <a:solidFill>
                  <a:schemeClr val="tx1"/>
                </a:solidFill>
                <a:latin typeface="+mn-lt"/>
                <a:ea typeface="+mn-ea"/>
                <a:cs typeface="+mn-cs"/>
              </a:rPr>
              <a:t>5326 triples (2566 local, 2727 imported, 33 inferred)</a:t>
            </a:r>
          </a:p>
          <a:p>
            <a:pPr lvl="0"/>
            <a:r>
              <a:rPr lang="en-US" sz="1200" kern="1200" dirty="0" smtClean="0">
                <a:solidFill>
                  <a:schemeClr val="tx1"/>
                </a:solidFill>
                <a:latin typeface="+mn-lt"/>
                <a:ea typeface="+mn-ea"/>
                <a:cs typeface="+mn-cs"/>
              </a:rPr>
              <a:t>113 classes (105 local, 8 imported)</a:t>
            </a:r>
          </a:p>
          <a:p>
            <a:pPr lvl="0"/>
            <a:r>
              <a:rPr lang="en-US" sz="1200" kern="1200" dirty="0" smtClean="0">
                <a:solidFill>
                  <a:schemeClr val="tx1"/>
                </a:solidFill>
                <a:latin typeface="+mn-lt"/>
                <a:ea typeface="+mn-ea"/>
                <a:cs typeface="+mn-cs"/>
              </a:rPr>
              <a:t>159 properties (121 local, 38 imported)</a:t>
            </a:r>
          </a:p>
          <a:p>
            <a:r>
              <a:rPr lang="en-US" sz="1200" kern="1200" dirty="0" smtClean="0">
                <a:solidFill>
                  <a:schemeClr val="tx1"/>
                </a:solidFill>
                <a:latin typeface="+mn-lt"/>
                <a:ea typeface="+mn-ea"/>
                <a:cs typeface="+mn-cs"/>
              </a:rPr>
              <a:t>Some of the existing PRONOM classes have a direct one-to-one correspondence to UDFR classes. However, other classes within PRONOM do not exist in UDFR as UDFR has taken the modeling approach of GDFR of modeling Classifications as properties and enumerations, rather than classes. </a:t>
            </a:r>
          </a:p>
          <a:p>
            <a:r>
              <a:rPr lang="en-US" sz="1200" b="1" u="sng" kern="1200" dirty="0" smtClean="0">
                <a:solidFill>
                  <a:schemeClr val="tx1"/>
                </a:solidFill>
                <a:latin typeface="+mn-lt"/>
                <a:ea typeface="+mn-ea"/>
                <a:cs typeface="+mn-cs"/>
              </a:rPr>
              <a:t>Alignment Approaches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Following linked data principles, UDFR would reuse PRONOM schema vocabulary where appropriate.  In cases where there is no UDFR counterpart, mapping could be made via equivalence relations; </a:t>
            </a:r>
            <a:r>
              <a:rPr lang="en-US" sz="1200" kern="1200" dirty="0" err="1" smtClean="0">
                <a:solidFill>
                  <a:schemeClr val="tx1"/>
                </a:solidFill>
                <a:latin typeface="+mn-lt"/>
                <a:ea typeface="+mn-ea"/>
                <a:cs typeface="+mn-cs"/>
              </a:rPr>
              <a:t>subProperty</a:t>
            </a:r>
            <a:r>
              <a:rPr lang="en-US" sz="1200" kern="1200" dirty="0" smtClean="0">
                <a:solidFill>
                  <a:schemeClr val="tx1"/>
                </a:solidFill>
                <a:latin typeface="+mn-lt"/>
                <a:ea typeface="+mn-ea"/>
                <a:cs typeface="+mn-cs"/>
              </a:rPr>
              <a:t> and subclass assertions ; or through OWL value restrictions (e.g. mapping a class to instances which have particularly defined values defined).</a:t>
            </a:r>
          </a:p>
          <a:p>
            <a:r>
              <a:rPr lang="en-US" sz="1200" kern="1200" dirty="0" smtClean="0">
                <a:solidFill>
                  <a:schemeClr val="tx1"/>
                </a:solidFill>
                <a:latin typeface="+mn-lt"/>
                <a:ea typeface="+mn-ea"/>
                <a:cs typeface="+mn-cs"/>
              </a:rPr>
              <a:t>In addition to using the schema vocabulary, there is the instance data statements themselves.</a:t>
            </a:r>
            <a:endParaRPr lang="en-US" sz="1200" kern="120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70384F7C-BC4D-4DF0-9005-114EB3EF932C}" type="slidenum">
              <a:rPr lang="en-US" smtClean="0"/>
              <a:pPr/>
              <a:t>78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Shout! – Mark </a:t>
            </a:r>
            <a:r>
              <a:rPr lang="en-US" dirty="0" err="1" smtClean="0"/>
              <a:t>Wheadon</a:t>
            </a:r>
            <a:r>
              <a:rPr lang="en-US" dirty="0" smtClean="0"/>
              <a:t>, http://www.flickr.com/photos/mark_wheadon/2557902153</a:t>
            </a:r>
          </a:p>
          <a:p>
            <a:r>
              <a:rPr lang="en-US" dirty="0" smtClean="0"/>
              <a:t>Robots! – </a:t>
            </a:r>
            <a:r>
              <a:rPr lang="en-US" dirty="0" err="1" smtClean="0"/>
              <a:t>Jere</a:t>
            </a:r>
            <a:r>
              <a:rPr lang="en-US" dirty="0" smtClean="0"/>
              <a:t> Keys, http://www.flickr.com/photos/tyreseus/527207577</a:t>
            </a:r>
          </a:p>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Gorbachev and Reagan -- </a:t>
            </a:r>
            <a:r>
              <a:rPr lang="en-US" sz="1200" dirty="0" smtClean="0"/>
              <a:t>AFP/Getty Images, http://www.britannica.com/bps/media-view/121436/1/0/0</a:t>
            </a:r>
          </a:p>
          <a:p>
            <a:endParaRPr lang="en-US" dirty="0" smtClean="0"/>
          </a:p>
        </p:txBody>
      </p:sp>
      <p:sp>
        <p:nvSpPr>
          <p:cNvPr id="4" name="Slide Number Placeholder 3"/>
          <p:cNvSpPr>
            <a:spLocks noGrp="1"/>
          </p:cNvSpPr>
          <p:nvPr>
            <p:ph type="sldNum" sz="quarter" idx="10"/>
          </p:nvPr>
        </p:nvSpPr>
        <p:spPr/>
        <p:txBody>
          <a:bodyPr/>
          <a:lstStyle/>
          <a:p>
            <a:fld id="{70384F7C-BC4D-4DF0-9005-114EB3EF932C}"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Shopping cart -- http://www.flickr.com/photos/tjmartins/3889307169</a:t>
            </a:r>
          </a:p>
          <a:p>
            <a:r>
              <a:rPr lang="en-US" dirty="0" smtClean="0"/>
              <a:t>Collection plate -- http://www.flickr.com/photos/lwr/166988094</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Leaning Tower of Pisa – Stephen and</a:t>
            </a:r>
            <a:r>
              <a:rPr lang="en-US" baseline="0" dirty="0" smtClean="0"/>
              <a:t> Claire Farnsworth, http://www.flickr.com/photos/the_farnsworths/2623592483</a:t>
            </a:r>
            <a:endParaRPr lang="en-US" dirty="0"/>
          </a:p>
        </p:txBody>
      </p:sp>
      <p:sp>
        <p:nvSpPr>
          <p:cNvPr id="4" name="Slide Number Placeholder 3"/>
          <p:cNvSpPr>
            <a:spLocks noGrp="1"/>
          </p:cNvSpPr>
          <p:nvPr>
            <p:ph type="sldNum" sz="quarter" idx="10"/>
          </p:nvPr>
        </p:nvSpPr>
        <p:spPr/>
        <p:txBody>
          <a:bodyPr/>
          <a:lstStyle/>
          <a:p>
            <a:fld id="{6804B2F0-AB9E-45D6-B50C-14A84E137184}"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34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I’ll discuss the models, their purpose and key stats/info about them and where they are documented</a:t>
            </a:r>
          </a:p>
          <a:p>
            <a:r>
              <a:rPr lang="en-US" dirty="0" smtClean="0"/>
              <a:t>Second, I’ll review various design decisions</a:t>
            </a:r>
          </a:p>
          <a:p>
            <a:r>
              <a:rPr lang="en-US" dirty="0" smtClean="0"/>
              <a:t>Third, questions?</a:t>
            </a:r>
            <a:r>
              <a:rPr lang="en-US" baseline="0" dirty="0" smtClean="0"/>
              <a:t> Or go through the </a:t>
            </a:r>
            <a:r>
              <a:rPr lang="en-US" baseline="0" dirty="0" err="1" smtClean="0"/>
              <a:t>ontologies</a:t>
            </a:r>
            <a:r>
              <a:rPr lang="en-US" baseline="0" dirty="0" smtClean="0"/>
              <a:t> within the tool itself?</a:t>
            </a:r>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60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I’ll discuss the models, their purpose and key stats/info about them and where they are documented</a:t>
            </a:r>
          </a:p>
          <a:p>
            <a:r>
              <a:rPr lang="en-US" dirty="0" smtClean="0"/>
              <a:t>Second, I’ll review various design decisions</a:t>
            </a:r>
          </a:p>
          <a:p>
            <a:r>
              <a:rPr lang="en-US" dirty="0" smtClean="0"/>
              <a:t>Third, questions?</a:t>
            </a:r>
            <a:r>
              <a:rPr lang="en-US" baseline="0" dirty="0" smtClean="0"/>
              <a:t> Or go through the </a:t>
            </a:r>
            <a:r>
              <a:rPr lang="en-US" baseline="0" dirty="0" err="1" smtClean="0"/>
              <a:t>ontologies</a:t>
            </a:r>
            <a:r>
              <a:rPr lang="en-US" baseline="0" dirty="0" smtClean="0"/>
              <a:t> within the tool itself?</a:t>
            </a:r>
            <a:endParaRPr lang="en-US" dirty="0"/>
          </a:p>
        </p:txBody>
      </p:sp>
      <p:sp>
        <p:nvSpPr>
          <p:cNvPr id="4" name="Slide Number Placeholder 3"/>
          <p:cNvSpPr>
            <a:spLocks noGrp="1"/>
          </p:cNvSpPr>
          <p:nvPr>
            <p:ph type="sldNum" sz="quarter" idx="10"/>
          </p:nvPr>
        </p:nvSpPr>
        <p:spPr/>
        <p:txBody>
          <a:bodyPr/>
          <a:lstStyle/>
          <a:p>
            <a:fld id="{70384F7C-BC4D-4DF0-9005-114EB3EF932C}" type="slidenum">
              <a:rPr lang="en-US" smtClean="0"/>
              <a:pPr/>
              <a:t>61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4 sets of models.</a:t>
            </a:r>
          </a:p>
          <a:p>
            <a:r>
              <a:rPr lang="en-US" dirty="0" smtClean="0"/>
              <a:t>Since</a:t>
            </a:r>
            <a:r>
              <a:rPr lang="en-US" baseline="0" dirty="0" smtClean="0"/>
              <a:t> UDFR is based on a semantic wiki, it is itself a model-driven application.</a:t>
            </a:r>
          </a:p>
          <a:p>
            <a:endParaRPr lang="en-US" baseline="0" dirty="0" smtClean="0"/>
          </a:p>
          <a:p>
            <a:r>
              <a:rPr lang="en-US" baseline="0" dirty="0" smtClean="0"/>
              <a:t>The system configuration models define the relationships between actions and roles</a:t>
            </a:r>
          </a:p>
          <a:p>
            <a:r>
              <a:rPr lang="en-US" baseline="0" dirty="0" smtClean="0"/>
              <a:t>There are two </a:t>
            </a:r>
            <a:r>
              <a:rPr lang="en-US" baseline="0" dirty="0" err="1" smtClean="0"/>
              <a:t>ontologies</a:t>
            </a:r>
            <a:r>
              <a:rPr lang="en-US" baseline="0" dirty="0" smtClean="0"/>
              <a:t> – one is a schema ontology which should not be edited. This was created by AKSW.</a:t>
            </a:r>
          </a:p>
          <a:p>
            <a:r>
              <a:rPr lang="en-US" baseline="0" dirty="0" smtClean="0"/>
              <a:t>The second is the instance data. This includes the users, roles particular to the registry and the access control.</a:t>
            </a:r>
          </a:p>
          <a:p>
            <a:r>
              <a:rPr lang="en-US" baseline="0" dirty="0" smtClean="0"/>
              <a:t>Anytime a new user is added, they are added as a user within the configuration ontology.</a:t>
            </a:r>
          </a:p>
          <a:p>
            <a:r>
              <a:rPr lang="en-US" baseline="0" dirty="0" smtClean="0"/>
              <a:t>If you want to create a new type of action, you would create it in the </a:t>
            </a:r>
            <a:r>
              <a:rPr lang="en-US" baseline="0" dirty="0" err="1" smtClean="0"/>
              <a:t>config</a:t>
            </a:r>
            <a:r>
              <a:rPr lang="en-US" baseline="0" dirty="0" smtClean="0"/>
              <a:t> ontology (but also need to create code to support the action)</a:t>
            </a:r>
          </a:p>
          <a:p>
            <a:r>
              <a:rPr lang="en-US" baseline="0" dirty="0" smtClean="0"/>
              <a:t>These models also configure the access control.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0384F7C-BC4D-4DF0-9005-114EB3EF932C}" type="slidenum">
              <a:rPr lang="en-US" smtClean="0"/>
              <a:pPr/>
              <a:t>62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4F7DB0-5C75-4883-A89A-56B378996568}" type="datetimeFigureOut">
              <a:rPr lang="en-US" smtClean="0"/>
              <a:pPr/>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4F7DB0-5C75-4883-A89A-56B378996568}" type="datetimeFigureOut">
              <a:rPr lang="en-US" smtClean="0"/>
              <a:pPr/>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4F7DB0-5C75-4883-A89A-56B378996568}" type="datetimeFigureOut">
              <a:rPr lang="en-US" smtClean="0"/>
              <a:pPr/>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804863" indent="-347663">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F7DB0-5C75-4883-A89A-56B378996568}" type="datetimeFigureOut">
              <a:rPr lang="en-US" smtClean="0"/>
              <a:pPr/>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4F7DB0-5C75-4883-A89A-56B378996568}" type="datetimeFigureOut">
              <a:rPr lang="en-US" smtClean="0"/>
              <a:pPr/>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4F7DB0-5C75-4883-A89A-56B378996568}" type="datetimeFigureOut">
              <a:rPr lang="en-US" smtClean="0"/>
              <a:pPr/>
              <a:t>5/4/2012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4F7DB0-5C75-4883-A89A-56B378996568}" type="datetimeFigureOut">
              <a:rPr lang="en-US" smtClean="0"/>
              <a:pPr/>
              <a:t>5/4/2012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4F7DB0-5C75-4883-A89A-56B378996568}" type="datetimeFigureOut">
              <a:rPr lang="en-US" smtClean="0"/>
              <a:pPr/>
              <a:t>5/4/2012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4F7DB0-5C75-4883-A89A-56B378996568}" type="datetimeFigureOut">
              <a:rPr lang="en-US" smtClean="0"/>
              <a:pPr/>
              <a:t>5/4/2012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4F7DB0-5C75-4883-A89A-56B378996568}" type="datetimeFigureOut">
              <a:rPr lang="en-US" smtClean="0"/>
              <a:pPr/>
              <a:t>5/4/2012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4F7DB0-5C75-4883-A89A-56B378996568}" type="datetimeFigureOut">
              <a:rPr lang="en-US" smtClean="0"/>
              <a:pPr/>
              <a:t>5/4/2012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D6053-DC0D-4D71-8AA0-69265192B8F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5181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F7DB0-5C75-4883-A89A-56B378996568}" type="datetimeFigureOut">
              <a:rPr lang="en-US" smtClean="0"/>
              <a:pPr/>
              <a:t>5/4/2012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D6053-DC0D-4D71-8AA0-69265192B8FB}" type="slidenum">
              <a:rPr lang="en-US" smtClean="0"/>
              <a:pPr/>
              <a:t>‹#›</a:t>
            </a:fld>
            <a:endParaRPr lang="en-US"/>
          </a:p>
        </p:txBody>
      </p:sp>
      <p:pic>
        <p:nvPicPr>
          <p:cNvPr id="1026" name="Picture 2"/>
          <p:cNvPicPr>
            <a:picLocks noChangeAspect="1" noChangeArrowheads="1"/>
          </p:cNvPicPr>
          <p:nvPr/>
        </p:nvPicPr>
        <p:blipFill>
          <a:blip r:embed="rId13" cstate="print"/>
          <a:srcRect/>
          <a:stretch>
            <a:fillRect/>
          </a:stretch>
        </p:blipFill>
        <p:spPr bwMode="auto">
          <a:xfrm>
            <a:off x="8077200" y="102175"/>
            <a:ext cx="923925" cy="441401"/>
          </a:xfrm>
          <a:prstGeom prst="rect">
            <a:avLst/>
          </a:prstGeom>
          <a:noFill/>
          <a:ln w="9525">
            <a:noFill/>
            <a:miter lim="800000"/>
            <a:headEnd/>
            <a:tailEnd/>
          </a:ln>
        </p:spPr>
      </p:pic>
      <p:grpSp>
        <p:nvGrpSpPr>
          <p:cNvPr id="10" name="Group 9"/>
          <p:cNvGrpSpPr/>
          <p:nvPr userDrawn="1"/>
        </p:nvGrpSpPr>
        <p:grpSpPr>
          <a:xfrm>
            <a:off x="152400" y="61911"/>
            <a:ext cx="2535384" cy="490388"/>
            <a:chOff x="152400" y="61911"/>
            <a:chExt cx="2535384" cy="490388"/>
          </a:xfrm>
        </p:grpSpPr>
        <p:pic>
          <p:nvPicPr>
            <p:cNvPr id="11" name="Picture 10" descr="udfr-logo-2.png"/>
            <p:cNvPicPr>
              <a:picLocks noChangeAspect="1"/>
            </p:cNvPicPr>
            <p:nvPr userDrawn="1"/>
          </p:nvPicPr>
          <p:blipFill>
            <a:blip r:embed="rId14" cstate="print"/>
            <a:stretch>
              <a:fillRect/>
            </a:stretch>
          </p:blipFill>
          <p:spPr>
            <a:xfrm>
              <a:off x="152400" y="76200"/>
              <a:ext cx="651409" cy="457200"/>
            </a:xfrm>
            <a:prstGeom prst="rect">
              <a:avLst/>
            </a:prstGeom>
          </p:spPr>
        </p:pic>
        <p:grpSp>
          <p:nvGrpSpPr>
            <p:cNvPr id="12" name="Group 23"/>
            <p:cNvGrpSpPr/>
            <p:nvPr userDrawn="1"/>
          </p:nvGrpSpPr>
          <p:grpSpPr>
            <a:xfrm>
              <a:off x="476244" y="61911"/>
              <a:ext cx="2211540" cy="490388"/>
              <a:chOff x="476244" y="61911"/>
              <a:chExt cx="2211540" cy="490388"/>
            </a:xfrm>
          </p:grpSpPr>
          <p:sp>
            <p:nvSpPr>
              <p:cNvPr id="13" name="TextBox 12"/>
              <p:cNvSpPr txBox="1"/>
              <p:nvPr userDrawn="1"/>
            </p:nvSpPr>
            <p:spPr>
              <a:xfrm>
                <a:off x="476244" y="61911"/>
                <a:ext cx="2190756" cy="276999"/>
              </a:xfrm>
              <a:prstGeom prst="rect">
                <a:avLst/>
              </a:prstGeom>
              <a:noFill/>
              <a:effectLst>
                <a:outerShdw blurRad="38100" dist="63500" dir="2700000" algn="tl" rotWithShape="0">
                  <a:prstClr val="black">
                    <a:alpha val="40000"/>
                  </a:prstClr>
                </a:outerShdw>
              </a:effectLst>
            </p:spPr>
            <p:txBody>
              <a:bodyPr wrap="square" rtlCol="0">
                <a:spAutoFit/>
              </a:bodyPr>
              <a:lstStyle/>
              <a:p>
                <a:r>
                  <a:rPr lang="en-US" sz="1200" b="1" i="1" dirty="0" smtClean="0">
                    <a:solidFill>
                      <a:schemeClr val="accent1">
                        <a:lumMod val="75000"/>
                      </a:schemeClr>
                    </a:solidFill>
                  </a:rPr>
                  <a:t>Unified Digital Format Registry</a:t>
                </a:r>
                <a:endParaRPr lang="en-US" sz="1200" b="1" i="1" dirty="0">
                  <a:solidFill>
                    <a:schemeClr val="accent1">
                      <a:lumMod val="75000"/>
                    </a:schemeClr>
                  </a:solidFill>
                </a:endParaRPr>
              </a:p>
            </p:txBody>
          </p:sp>
          <p:sp>
            <p:nvSpPr>
              <p:cNvPr id="14" name="TextBox 13"/>
              <p:cNvSpPr txBox="1"/>
              <p:nvPr userDrawn="1"/>
            </p:nvSpPr>
            <p:spPr>
              <a:xfrm>
                <a:off x="477984" y="321467"/>
                <a:ext cx="2209800" cy="230832"/>
              </a:xfrm>
              <a:prstGeom prst="rect">
                <a:avLst/>
              </a:prstGeom>
              <a:noFill/>
            </p:spPr>
            <p:txBody>
              <a:bodyPr wrap="square" rtlCol="0">
                <a:spAutoFit/>
              </a:bodyPr>
              <a:lstStyle/>
              <a:p>
                <a:pPr algn="l"/>
                <a:r>
                  <a:rPr lang="en-US" sz="900" i="1" baseline="0" dirty="0" smtClean="0">
                    <a:solidFill>
                      <a:schemeClr val="accent1">
                        <a:lumMod val="75000"/>
                      </a:schemeClr>
                    </a:solidFill>
                  </a:rPr>
                  <a:t>a semantic registry for digital preservation</a:t>
                </a:r>
              </a:p>
            </p:txBody>
          </p:sp>
          <p:cxnSp>
            <p:nvCxnSpPr>
              <p:cNvPr id="15" name="Straight Connector 14"/>
              <p:cNvCxnSpPr/>
              <p:nvPr userDrawn="1"/>
            </p:nvCxnSpPr>
            <p:spPr>
              <a:xfrm flipV="1">
                <a:off x="566738" y="345281"/>
                <a:ext cx="1966912" cy="2382"/>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i="1" kern="1200">
          <a:solidFill>
            <a:schemeClr val="tx1"/>
          </a:solidFill>
          <a:latin typeface="+mj-lt"/>
          <a:ea typeface="+mj-ea"/>
          <a:cs typeface="+mj-cs"/>
        </a:defRPr>
      </a:lvl1pPr>
    </p:titleStyle>
    <p:bodyStyle>
      <a:lvl1pPr marL="342900" indent="-342900" algn="l" defTabSz="914400" rtl="0" eaLnBrk="1" latinLnBrk="0" hangingPunct="1">
        <a:spcBef>
          <a:spcPts val="0"/>
        </a:spcBef>
        <a:spcAft>
          <a:spcPts val="1200"/>
        </a:spcAft>
        <a:buClr>
          <a:schemeClr val="accent4">
            <a:lumMod val="60000"/>
            <a:lumOff val="40000"/>
          </a:schemeClr>
        </a:buClr>
        <a:buSzPct val="90000"/>
        <a:buFont typeface="Wingdings" pitchFamily="2" charset="2"/>
        <a:buChar char="n"/>
        <a:defRPr sz="2400" kern="1200">
          <a:solidFill>
            <a:schemeClr val="tx1"/>
          </a:solidFill>
          <a:latin typeface="+mn-lt"/>
          <a:ea typeface="+mn-ea"/>
          <a:cs typeface="+mn-cs"/>
        </a:defRPr>
      </a:lvl1pPr>
      <a:lvl2pPr marL="742950" indent="-285750" algn="l" defTabSz="914400" rtl="0" eaLnBrk="1" latinLnBrk="0" hangingPunct="1">
        <a:spcBef>
          <a:spcPts val="0"/>
        </a:spcBef>
        <a:spcAft>
          <a:spcPts val="1200"/>
        </a:spcAft>
        <a:buClr>
          <a:schemeClr val="accent4">
            <a:lumMod val="60000"/>
            <a:lumOff val="40000"/>
          </a:schemeClr>
        </a:buClr>
        <a:buSzPct val="90000"/>
        <a:buFont typeface="Wingdings 3" pitchFamily="18" charset="2"/>
        <a:buChar char=""/>
        <a:defRPr sz="2200" kern="1200">
          <a:solidFill>
            <a:schemeClr val="tx1"/>
          </a:solidFill>
          <a:latin typeface="+mn-lt"/>
          <a:ea typeface="+mn-ea"/>
          <a:cs typeface="+mn-cs"/>
        </a:defRPr>
      </a:lvl2pPr>
      <a:lvl3pPr marL="1143000" indent="-228600" algn="l" defTabSz="914400" rtl="0" eaLnBrk="1" latinLnBrk="0" hangingPunct="1">
        <a:spcBef>
          <a:spcPts val="0"/>
        </a:spcBef>
        <a:spcAft>
          <a:spcPts val="1200"/>
        </a:spcAft>
        <a:buClr>
          <a:schemeClr val="accent4">
            <a:lumMod val="60000"/>
            <a:lumOff val="40000"/>
          </a:schemeClr>
        </a:buClr>
        <a:buFont typeface="Arial" pitchFamily="34" charset="0"/>
        <a:buChar char="●"/>
        <a:defRPr sz="2000" kern="1200">
          <a:solidFill>
            <a:schemeClr val="tx1"/>
          </a:solidFill>
          <a:latin typeface="+mn-lt"/>
          <a:ea typeface="+mn-ea"/>
          <a:cs typeface="+mn-cs"/>
        </a:defRPr>
      </a:lvl3pPr>
      <a:lvl4pPr marL="1714500" indent="-342900" algn="l" defTabSz="914400" rtl="0" eaLnBrk="1" latinLnBrk="0" hangingPunct="1">
        <a:spcBef>
          <a:spcPts val="0"/>
        </a:spcBef>
        <a:spcAft>
          <a:spcPts val="1200"/>
        </a:spcAft>
        <a:buClr>
          <a:schemeClr val="accent4">
            <a:lumMod val="60000"/>
            <a:lumOff val="40000"/>
          </a:schemeClr>
        </a:buClr>
        <a:buSzPct val="80000"/>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0"/>
        </a:spcBef>
        <a:spcAft>
          <a:spcPts val="1200"/>
        </a:spcAft>
        <a:buClr>
          <a:schemeClr val="accent4">
            <a:lumMod val="60000"/>
            <a:lumOff val="40000"/>
          </a:schemeClr>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cdlib.org/uc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docs.openlinksw.com/virtuoso/backup.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hyperlink" Target="http://www.digitalpreservation.gov/format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hyperlink" Target="http://framework.zend.com/" TargetMode="External"/><Relationship Id="rId13" Type="http://schemas.openxmlformats.org/officeDocument/2006/relationships/hyperlink" Target="mailto:uc3@ucop.edu" TargetMode="External"/><Relationship Id="rId3" Type="http://schemas.openxmlformats.org/officeDocument/2006/relationships/hyperlink" Target="http://github.com/UDFR" TargetMode="External"/><Relationship Id="rId7" Type="http://schemas.openxmlformats.org/officeDocument/2006/relationships/hyperlink" Target="http://aksw.org/Projects/RDFauthor" TargetMode="External"/><Relationship Id="rId12" Type="http://schemas.openxmlformats.org/officeDocument/2006/relationships/hyperlink" Target="http://www.cdlib.org/uc3" TargetMode="External"/><Relationship Id="rId2" Type="http://schemas.openxmlformats.org/officeDocument/2006/relationships/hyperlink" Target="http://bitbucket.org/udfr" TargetMode="External"/><Relationship Id="rId1" Type="http://schemas.openxmlformats.org/officeDocument/2006/relationships/slideLayout" Target="../slideLayouts/slideLayout4.xml"/><Relationship Id="rId6" Type="http://schemas.openxmlformats.org/officeDocument/2006/relationships/hyperlink" Target="http://aksw.org/Projects/Erfurt" TargetMode="External"/><Relationship Id="rId11" Type="http://schemas.openxmlformats.org/officeDocument/2006/relationships/hyperlink" Target="http://www.digitalpreservation.gov/" TargetMode="External"/><Relationship Id="rId5" Type="http://schemas.openxmlformats.org/officeDocument/2006/relationships/hyperlink" Target="http://ontowiki.net/Projects/OntoWiki" TargetMode="External"/><Relationship Id="rId10" Type="http://schemas.openxmlformats.org/officeDocument/2006/relationships/hyperlink" Target="http://aksw.org/" TargetMode="External"/><Relationship Id="rId4" Type="http://schemas.openxmlformats.org/officeDocument/2006/relationships/hyperlink" Target="mailto:Udfr-l@listserv.ucop.edu" TargetMode="External"/><Relationship Id="rId9" Type="http://schemas.openxmlformats.org/officeDocument/2006/relationships/hyperlink" Target="http://www.openlinksw.com/dataspace/dav/wiki/Main/VOSRDFW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linkeddata.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hyperlink" Target="http://mediatypes.appspot.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nationalarchives.gov.uk/PRON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reativecommons.org/licenses/by/3.0/" TargetMode="External"/><Relationship Id="rId2" Type="http://schemas.openxmlformats.org/officeDocument/2006/relationships/hyperlink" Target="http://www.nationalarchives.gov.uk/doc/open-government-licence/"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listserv.ucop.edu/cgi-bin/wa.exe?A0=UDFR-L" TargetMode="External"/><Relationship Id="rId2" Type="http://schemas.openxmlformats.org/officeDocument/2006/relationships/hyperlink" Target="mailto:udfr-l@listserv.ucop.edu"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listserv@ucop.ed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udfr.org/docs/UDFR-Users-Guide-v1.0.0.pdf"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udfr.org/"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udfr.org/" TargetMode="Externa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udfr.org/"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hyperlink" Target="http://www.php.net/" TargetMode="External"/><Relationship Id="rId13" Type="http://schemas.openxmlformats.org/officeDocument/2006/relationships/hyperlink" Target="http://www.w3.org/TR/rdf-sparql-query" TargetMode="External"/><Relationship Id="rId3" Type="http://schemas.openxmlformats.org/officeDocument/2006/relationships/hyperlink" Target="http://ontowiki.net/" TargetMode="External"/><Relationship Id="rId7" Type="http://schemas.openxmlformats.org/officeDocument/2006/relationships/hyperlink" Target="http://www.zend.com/" TargetMode="External"/><Relationship Id="rId12" Type="http://schemas.openxmlformats.org/officeDocument/2006/relationships/hyperlink" Target="http://aksw.org/Projects/RDFauthor"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framework.zend.com/" TargetMode="External"/><Relationship Id="rId11" Type="http://schemas.openxmlformats.org/officeDocument/2006/relationships/hyperlink" Target="http://www.w3.org/RDF" TargetMode="External"/><Relationship Id="rId5" Type="http://schemas.openxmlformats.org/officeDocument/2006/relationships/hyperlink" Target="NULL" TargetMode="External"/><Relationship Id="rId15" Type="http://schemas.openxmlformats.org/officeDocument/2006/relationships/hyperlink" Target="http://wiki.ucop.edu/display/Curation/NOID" TargetMode="External"/><Relationship Id="rId10" Type="http://schemas.openxmlformats.org/officeDocument/2006/relationships/image" Target="../media/image27.jpeg"/><Relationship Id="rId4" Type="http://schemas.openxmlformats.org/officeDocument/2006/relationships/hyperlink" Target="http://virtuoso.openlinksw.com/" TargetMode="External"/><Relationship Id="rId9" Type="http://schemas.openxmlformats.org/officeDocument/2006/relationships/hyperlink" Target="http://httpd.apache.org/" TargetMode="External"/><Relationship Id="rId14" Type="http://schemas.openxmlformats.org/officeDocument/2006/relationships/hyperlink" Target="http://aksw.org/Projects/Erfur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aksw.org/" TargetMode="External"/><Relationship Id="rId2" Type="http://schemas.openxmlformats.org/officeDocument/2006/relationships/hyperlink" Target="http://ontowiki.net/" TargetMode="External"/><Relationship Id="rId1" Type="http://schemas.openxmlformats.org/officeDocument/2006/relationships/slideLayout" Target="../slideLayouts/slideLayout2.xml"/><Relationship Id="rId5" Type="http://schemas.openxmlformats.org/officeDocument/2006/relationships/hyperlink" Target="http://lod2.eu/" TargetMode="External"/><Relationship Id="rId4" Type="http://schemas.openxmlformats.org/officeDocument/2006/relationships/hyperlink" Target="http://www.dbpedia.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framework.zend.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aksw.org/Projects/RDFautho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aksw.org/Projects/Erfur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docs.openlinksw.com/virtuoso/adminui.html" TargetMode="External"/><Relationship Id="rId2" Type="http://schemas.openxmlformats.org/officeDocument/2006/relationships/hyperlink" Target="http://virtuoso.openlinksw.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w3.org/TR/rdf-sparql-query/" TargetMode="External"/><Relationship Id="rId2" Type="http://schemas.openxmlformats.org/officeDocument/2006/relationships/hyperlink" Target="http://www.w3.org/R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arch.cpan.org/~jak/Noid-0.424/" TargetMode="External"/><Relationship Id="rId2" Type="http://schemas.openxmlformats.org/officeDocument/2006/relationships/hyperlink" Target="https://wiki.ucop.edu/display/Curation/NOID" TargetMode="External"/><Relationship Id="rId1" Type="http://schemas.openxmlformats.org/officeDocument/2006/relationships/slideLayout" Target="../slideLayouts/slideLayout2.xml"/><Relationship Id="rId5" Type="http://schemas.openxmlformats.org/officeDocument/2006/relationships/hyperlink" Target="http://udfr.org/udfr/u1r2473" TargetMode="External"/><Relationship Id="rId4" Type="http://schemas.openxmlformats.org/officeDocument/2006/relationships/hyperlink" Target="http://udfr.org/udfr/u1f37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AKSW/RDFauthor" TargetMode="External"/><Relationship Id="rId3" Type="http://schemas.openxmlformats.org/officeDocument/2006/relationships/hyperlink" Target="https://github.com/UDFR/OntoWiki" TargetMode="External"/><Relationship Id="rId7" Type="http://schemas.openxmlformats.org/officeDocument/2006/relationships/hyperlink" Target="https://github.com/UDFR/RDFauthor" TargetMode="External"/><Relationship Id="rId2" Type="http://schemas.openxmlformats.org/officeDocument/2006/relationships/hyperlink" Target="https://github.com/UDFR" TargetMode="External"/><Relationship Id="rId1" Type="http://schemas.openxmlformats.org/officeDocument/2006/relationships/slideLayout" Target="../slideLayouts/slideLayout2.xml"/><Relationship Id="rId6" Type="http://schemas.openxmlformats.org/officeDocument/2006/relationships/hyperlink" Target="https://github.com/AKSW/Erfurt" TargetMode="External"/><Relationship Id="rId5" Type="http://schemas.openxmlformats.org/officeDocument/2006/relationships/hyperlink" Target="https://github.com/UDFR/Erfurt" TargetMode="External"/><Relationship Id="rId4" Type="http://schemas.openxmlformats.org/officeDocument/2006/relationships/hyperlink" Target="https://github.com/AKSW/OntoWiki"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www.springerlink.com/content/742m6l6418887542/"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hyperlink" Target="http://www.w3.org/2000/01/rdf-schema" TargetMode="External"/><Relationship Id="rId2" Type="http://schemas.openxmlformats.org/officeDocument/2006/relationships/hyperlink" Target="http://www.w3.org/1999/02/22-rdf-syntax-ns" TargetMode="External"/><Relationship Id="rId1" Type="http://schemas.openxmlformats.org/officeDocument/2006/relationships/slideLayout" Target="../slideLayouts/slideLayout2.xml"/><Relationship Id="rId4" Type="http://schemas.openxmlformats.org/officeDocument/2006/relationships/hyperlink" Target="http://www.w3.org/2002/07/ow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nationalarchives.gov.uk/PRONOM" TargetMode="External"/><Relationship Id="rId2" Type="http://schemas.openxmlformats.org/officeDocument/2006/relationships/hyperlink" Target="mailto:udfr-l@listserv.ucop.edu"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gdfr.info/"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rdfs.org/sioc/ns" TargetMode="External"/><Relationship Id="rId2" Type="http://schemas.openxmlformats.org/officeDocument/2006/relationships/hyperlink" Target="http://xmlns.com/foaf/" TargetMode="External"/><Relationship Id="rId1" Type="http://schemas.openxmlformats.org/officeDocument/2006/relationships/slideLayout" Target="../slideLayouts/slideLayout2.xml"/><Relationship Id="rId6" Type="http://schemas.openxmlformats.org/officeDocument/2006/relationships/hyperlink" Target="http://purl.org/NET/mediatypes/" TargetMode="External"/><Relationship Id="rId5" Type="http://schemas.openxmlformats.org/officeDocument/2006/relationships/hyperlink" Target="http://id.loc.gov/vocabulary/iso639-2/" TargetMode="External"/><Relationship Id="rId4" Type="http://schemas.openxmlformats.org/officeDocument/2006/relationships/hyperlink" Target="http://www.w3.org/2008/05/skos"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UDFR/UDFR-Models" TargetMode="External"/><Relationship Id="rId2" Type="http://schemas.openxmlformats.org/officeDocument/2006/relationships/hyperlink" Target="https://github.com/UDFR" TargetMode="External"/><Relationship Id="rId1" Type="http://schemas.openxmlformats.org/officeDocument/2006/relationships/slideLayout" Target="../slideLayouts/slideLayout2.xml"/><Relationship Id="rId6" Type="http://schemas.openxmlformats.org/officeDocument/2006/relationships/hyperlink" Target="http://udfr.org/profile/" TargetMode="External"/><Relationship Id="rId5" Type="http://schemas.openxmlformats.org/officeDocument/2006/relationships/hyperlink" Target="http://udfr.org/udfr/" TargetMode="External"/><Relationship Id="rId4" Type="http://schemas.openxmlformats.org/officeDocument/2006/relationships/hyperlink" Target="http://udfr.org/onto"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localhost/OntoWiki/Confi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udfr.org/udfr/" TargetMode="External"/><Relationship Id="rId2" Type="http://schemas.openxmlformats.org/officeDocument/2006/relationships/hyperlink" Target="http://udfr.org/onto"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hul.harvard.edu/jhove" TargetMode="External"/><Relationship Id="rId7" Type="http://schemas.openxmlformats.org/officeDocument/2006/relationships/image" Target="../media/image9.png"/><Relationship Id="rId2" Type="http://schemas.openxmlformats.org/officeDocument/2006/relationships/hyperlink" Target="http://www.nationalarchives.gov.uk/PRON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dfr.info/"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udfr.org/docs/onto"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udfr-l@listserv.ucop.edu" TargetMode="External"/><Relationship Id="rId2" Type="http://schemas.openxmlformats.org/officeDocument/2006/relationships/hyperlink" Target="http://udfr.org/"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www.w3.org/2001/sw/RDFCore/ntriple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topquadrant.com/products/TB_Compose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11375"/>
            <a:ext cx="8305800" cy="1470025"/>
          </a:xfrm>
        </p:spPr>
        <p:txBody>
          <a:bodyPr>
            <a:normAutofit/>
          </a:bodyPr>
          <a:lstStyle/>
          <a:p>
            <a:r>
              <a:rPr lang="en-US" sz="4000" dirty="0" smtClean="0"/>
              <a:t>Unified Digital Format Registry (UDFR)</a:t>
            </a:r>
            <a:r>
              <a:rPr lang="en-US" dirty="0" smtClean="0"/>
              <a:t/>
            </a:r>
            <a:br>
              <a:rPr lang="en-US" dirty="0" smtClean="0"/>
            </a:br>
            <a:r>
              <a:rPr lang="en-US" dirty="0" smtClean="0"/>
              <a:t>Understanding the System and Service</a:t>
            </a:r>
            <a:endParaRPr lang="en-US" dirty="0"/>
          </a:p>
        </p:txBody>
      </p:sp>
      <p:sp>
        <p:nvSpPr>
          <p:cNvPr id="3" name="Subtitle 2"/>
          <p:cNvSpPr>
            <a:spLocks noGrp="1"/>
          </p:cNvSpPr>
          <p:nvPr>
            <p:ph type="subTitle" idx="1"/>
          </p:nvPr>
        </p:nvSpPr>
        <p:spPr>
          <a:xfrm>
            <a:off x="1371600" y="4038600"/>
            <a:ext cx="6400800" cy="2667000"/>
          </a:xfrm>
        </p:spPr>
        <p:txBody>
          <a:bodyPr>
            <a:normAutofit/>
          </a:bodyPr>
          <a:lstStyle/>
          <a:p>
            <a:pPr>
              <a:lnSpc>
                <a:spcPts val="3000"/>
              </a:lnSpc>
              <a:spcAft>
                <a:spcPts val="0"/>
              </a:spcAft>
            </a:pPr>
            <a:r>
              <a:rPr lang="en-US" sz="2400" dirty="0" smtClean="0">
                <a:solidFill>
                  <a:schemeClr val="tx1"/>
                </a:solidFill>
              </a:rPr>
              <a:t>Stephen Abrams</a:t>
            </a:r>
          </a:p>
          <a:p>
            <a:pPr>
              <a:lnSpc>
                <a:spcPts val="3000"/>
              </a:lnSpc>
              <a:spcAft>
                <a:spcPts val="0"/>
              </a:spcAft>
            </a:pPr>
            <a:r>
              <a:rPr lang="en-US" sz="2400" dirty="0" smtClean="0">
                <a:solidFill>
                  <a:schemeClr val="tx1"/>
                </a:solidFill>
              </a:rPr>
              <a:t>Lisa Dawn Colvin</a:t>
            </a:r>
          </a:p>
          <a:p>
            <a:r>
              <a:rPr lang="en-US" sz="2400" dirty="0" smtClean="0">
                <a:solidFill>
                  <a:schemeClr val="tx1"/>
                </a:solidFill>
              </a:rPr>
              <a:t>Abhishek Salve</a:t>
            </a:r>
          </a:p>
          <a:p>
            <a:pPr>
              <a:lnSpc>
                <a:spcPts val="2000"/>
              </a:lnSpc>
              <a:spcAft>
                <a:spcPts val="0"/>
              </a:spcAft>
            </a:pPr>
            <a:r>
              <a:rPr lang="en-US" sz="2000" i="1" dirty="0" smtClean="0"/>
              <a:t>UC Curation Center</a:t>
            </a:r>
          </a:p>
          <a:p>
            <a:pPr>
              <a:lnSpc>
                <a:spcPts val="2000"/>
              </a:lnSpc>
              <a:spcAft>
                <a:spcPts val="0"/>
              </a:spcAft>
            </a:pPr>
            <a:r>
              <a:rPr lang="en-US" sz="2000" i="1" dirty="0" smtClean="0"/>
              <a:t>California Digital Library</a:t>
            </a:r>
          </a:p>
          <a:p>
            <a:pPr>
              <a:lnSpc>
                <a:spcPts val="2000"/>
              </a:lnSpc>
              <a:spcAft>
                <a:spcPts val="0"/>
              </a:spcAft>
            </a:pPr>
            <a:r>
              <a:rPr lang="en-US" sz="1600" i="1" dirty="0" smtClean="0">
                <a:hlinkClick r:id="rId2"/>
              </a:rPr>
              <a:t>http://www.cdlib.org/uc3</a:t>
            </a:r>
            <a:endParaRPr lang="en-US" sz="1600" i="1" dirty="0" smtClean="0"/>
          </a:p>
          <a:p>
            <a:pPr>
              <a:lnSpc>
                <a:spcPts val="3000"/>
              </a:lnSpc>
              <a:spcAft>
                <a:spcPts val="0"/>
              </a:spcAft>
            </a:pPr>
            <a:endParaRPr lang="en-US" dirty="0"/>
          </a:p>
        </p:txBody>
      </p:sp>
      <p:sp>
        <p:nvSpPr>
          <p:cNvPr id="12" name="TextBox 11"/>
          <p:cNvSpPr txBox="1"/>
          <p:nvPr/>
        </p:nvSpPr>
        <p:spPr>
          <a:xfrm>
            <a:off x="457200" y="846892"/>
            <a:ext cx="8229600" cy="677108"/>
          </a:xfrm>
          <a:prstGeom prst="rect">
            <a:avLst/>
          </a:prstGeom>
          <a:noFill/>
        </p:spPr>
        <p:txBody>
          <a:bodyPr wrap="square" rtlCol="0">
            <a:spAutoFit/>
          </a:bodyPr>
          <a:lstStyle/>
          <a:p>
            <a:pPr algn="ctr"/>
            <a:r>
              <a:rPr lang="en-US" sz="2000" i="1" dirty="0" smtClean="0"/>
              <a:t>International Internet Preservation Consortium (IIPC) General Assembly</a:t>
            </a:r>
            <a:endParaRPr lang="en-US" sz="2000" i="1" dirty="0"/>
          </a:p>
          <a:p>
            <a:pPr algn="ctr"/>
            <a:r>
              <a:rPr lang="en-US" dirty="0" smtClean="0"/>
              <a:t>Library of Congress, April 30 – May 4, 2012</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information</a:t>
            </a:r>
            <a:endParaRPr lang="en-US" dirty="0"/>
          </a:p>
        </p:txBody>
      </p:sp>
      <p:sp>
        <p:nvSpPr>
          <p:cNvPr id="3" name="Content Placeholder 2"/>
          <p:cNvSpPr>
            <a:spLocks noGrp="1"/>
          </p:cNvSpPr>
          <p:nvPr>
            <p:ph idx="1"/>
          </p:nvPr>
        </p:nvSpPr>
        <p:spPr/>
        <p:txBody>
          <a:bodyPr/>
          <a:lstStyle/>
          <a:p>
            <a:r>
              <a:rPr lang="en-US" dirty="0" smtClean="0"/>
              <a:t>What you need to know about something in order to exploit that thing meaningfully </a:t>
            </a:r>
            <a:r>
              <a:rPr lang="en-US" sz="2000" dirty="0" smtClean="0"/>
              <a:t>[OAIS/ISO 14720]</a:t>
            </a:r>
          </a:p>
          <a:p>
            <a:r>
              <a:rPr lang="en-US" dirty="0" smtClean="0"/>
              <a:t>Information that lets you answer important preservation questions (directly or indirectly)</a:t>
            </a:r>
          </a:p>
          <a:p>
            <a:pPr lvl="1"/>
            <a:r>
              <a:rPr lang="en-US" i="1" dirty="0" smtClean="0">
                <a:solidFill>
                  <a:schemeClr val="accent4">
                    <a:lumMod val="75000"/>
                  </a:schemeClr>
                </a:solidFill>
              </a:rPr>
              <a:t>What format is it?</a:t>
            </a:r>
          </a:p>
          <a:p>
            <a:pPr lvl="1"/>
            <a:r>
              <a:rPr lang="en-US" i="1" dirty="0" smtClean="0">
                <a:solidFill>
                  <a:schemeClr val="accent4">
                    <a:lumMod val="75000"/>
                  </a:schemeClr>
                </a:solidFill>
              </a:rPr>
              <a:t>What are its significant properties?</a:t>
            </a:r>
          </a:p>
          <a:p>
            <a:pPr lvl="1"/>
            <a:r>
              <a:rPr lang="en-US" i="1" dirty="0" smtClean="0">
                <a:solidFill>
                  <a:schemeClr val="accent4">
                    <a:lumMod val="75000"/>
                  </a:schemeClr>
                </a:solidFill>
              </a:rPr>
              <a:t>Is it valid?</a:t>
            </a:r>
          </a:p>
          <a:p>
            <a:pPr lvl="1"/>
            <a:r>
              <a:rPr lang="en-US" i="1" dirty="0" smtClean="0">
                <a:solidFill>
                  <a:schemeClr val="accent4">
                    <a:lumMod val="75000"/>
                  </a:schemeClr>
                </a:solidFill>
              </a:rPr>
              <a:t>Is it at risk?</a:t>
            </a:r>
          </a:p>
          <a:p>
            <a:pPr lvl="1"/>
            <a:r>
              <a:rPr lang="en-US" i="1" dirty="0" smtClean="0">
                <a:solidFill>
                  <a:schemeClr val="accent4">
                    <a:lumMod val="75000"/>
                  </a:schemeClr>
                </a:solidFill>
              </a:rPr>
              <a:t>How can I render/play/read it?</a:t>
            </a:r>
          </a:p>
          <a:p>
            <a:pPr lvl="1"/>
            <a:r>
              <a:rPr lang="en-US" i="1" dirty="0" smtClean="0">
                <a:solidFill>
                  <a:schemeClr val="accent4">
                    <a:lumMod val="75000"/>
                  </a:schemeClr>
                </a:solidFill>
              </a:rPr>
              <a:t>What can it be transformed into?</a:t>
            </a:r>
          </a:p>
          <a:p>
            <a:pPr lvl="1"/>
            <a:endParaRPr lang="en-US" dirty="0"/>
          </a:p>
        </p:txBody>
      </p:sp>
      <p:pic>
        <p:nvPicPr>
          <p:cNvPr id="4" name="Picture 4"/>
          <p:cNvPicPr>
            <a:picLocks noChangeAspect="1" noChangeArrowheads="1"/>
          </p:cNvPicPr>
          <p:nvPr/>
        </p:nvPicPr>
        <p:blipFill>
          <a:blip r:embed="rId2" cstate="screen"/>
          <a:srcRect/>
          <a:stretch>
            <a:fillRect/>
          </a:stretch>
        </p:blipFill>
        <p:spPr bwMode="auto">
          <a:xfrm>
            <a:off x="6021239" y="3356343"/>
            <a:ext cx="2743200" cy="2434857"/>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an ontology</a:t>
            </a:r>
            <a:endParaRPr lang="en-US" dirty="0"/>
          </a:p>
        </p:txBody>
      </p:sp>
      <p:sp>
        <p:nvSpPr>
          <p:cNvPr id="3" name="Content Placeholder 2"/>
          <p:cNvSpPr>
            <a:spLocks noGrp="1"/>
          </p:cNvSpPr>
          <p:nvPr>
            <p:ph idx="1"/>
          </p:nvPr>
        </p:nvSpPr>
        <p:spPr/>
        <p:txBody>
          <a:bodyPr>
            <a:normAutofit/>
          </a:bodyPr>
          <a:lstStyle/>
          <a:p>
            <a:pPr>
              <a:spcAft>
                <a:spcPts val="0"/>
              </a:spcAft>
            </a:pPr>
            <a:r>
              <a:rPr lang="en-US" dirty="0" smtClean="0"/>
              <a:t>Select the “Edit &gt; Create Knowledge Base” menu option in the “Select Knowledge Base” pane</a:t>
            </a:r>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p:txBody>
      </p:sp>
      <p:pic>
        <p:nvPicPr>
          <p:cNvPr id="2050" name="Picture 2"/>
          <p:cNvPicPr>
            <a:picLocks noChangeAspect="1" noChangeArrowheads="1"/>
          </p:cNvPicPr>
          <p:nvPr/>
        </p:nvPicPr>
        <p:blipFill>
          <a:blip r:embed="rId2" cstate="print"/>
          <a:srcRect/>
          <a:stretch>
            <a:fillRect/>
          </a:stretch>
        </p:blipFill>
        <p:spPr bwMode="auto">
          <a:xfrm>
            <a:off x="914400" y="2333215"/>
            <a:ext cx="7315200" cy="1705385"/>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Oval 4"/>
          <p:cNvSpPr/>
          <p:nvPr/>
        </p:nvSpPr>
        <p:spPr>
          <a:xfrm>
            <a:off x="609600" y="3352800"/>
            <a:ext cx="18288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an ontology</a:t>
            </a:r>
            <a:endParaRPr lang="en-US" dirty="0"/>
          </a:p>
        </p:txBody>
      </p:sp>
      <p:sp>
        <p:nvSpPr>
          <p:cNvPr id="3" name="Content Placeholder 2"/>
          <p:cNvSpPr>
            <a:spLocks noGrp="1"/>
          </p:cNvSpPr>
          <p:nvPr>
            <p:ph idx="1"/>
          </p:nvPr>
        </p:nvSpPr>
        <p:spPr/>
        <p:txBody>
          <a:bodyPr>
            <a:normAutofit/>
          </a:bodyPr>
          <a:lstStyle/>
          <a:p>
            <a:pPr>
              <a:spcAft>
                <a:spcPts val="0"/>
              </a:spcAft>
            </a:pPr>
            <a:r>
              <a:rPr lang="en-US" dirty="0" smtClean="0"/>
              <a:t>Specify the base URI</a:t>
            </a:r>
          </a:p>
          <a:p>
            <a:pPr>
              <a:spcAft>
                <a:spcPts val="0"/>
              </a:spcAft>
            </a:pPr>
            <a:r>
              <a:rPr lang="en-US" dirty="0" smtClean="0"/>
              <a:t>Select the “Upload a file” radio button</a:t>
            </a:r>
          </a:p>
          <a:p>
            <a:pPr>
              <a:spcAft>
                <a:spcPts val="0"/>
              </a:spcAft>
            </a:pPr>
            <a:r>
              <a:rPr lang="en-US" dirty="0" smtClean="0"/>
              <a:t>Select the file type</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914400" y="2731864"/>
            <a:ext cx="7325810" cy="2667000"/>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Oval 4"/>
          <p:cNvSpPr/>
          <p:nvPr/>
        </p:nvSpPr>
        <p:spPr>
          <a:xfrm>
            <a:off x="3810000" y="3951064"/>
            <a:ext cx="12954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05200" y="4332064"/>
            <a:ext cx="2667000" cy="1143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24200" y="3429000"/>
            <a:ext cx="35052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an ontology</a:t>
            </a:r>
            <a:endParaRPr lang="en-US" dirty="0"/>
          </a:p>
        </p:txBody>
      </p:sp>
      <p:sp>
        <p:nvSpPr>
          <p:cNvPr id="3" name="Content Placeholder 2"/>
          <p:cNvSpPr>
            <a:spLocks noGrp="1"/>
          </p:cNvSpPr>
          <p:nvPr>
            <p:ph idx="1"/>
          </p:nvPr>
        </p:nvSpPr>
        <p:spPr/>
        <p:txBody>
          <a:bodyPr/>
          <a:lstStyle/>
          <a:p>
            <a:r>
              <a:rPr lang="en-US" dirty="0" smtClean="0"/>
              <a:t>Browse to the local ontology file and upload</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914399" y="1981200"/>
            <a:ext cx="7315201" cy="2653443"/>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Oval 4"/>
          <p:cNvSpPr/>
          <p:nvPr/>
        </p:nvSpPr>
        <p:spPr>
          <a:xfrm>
            <a:off x="3276600" y="3962400"/>
            <a:ext cx="26670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r>
              <a:rPr lang="en-US" dirty="0" smtClean="0"/>
              <a:t>Weekly full, and nightly incremental, backups of RDF and history/provenance</a:t>
            </a:r>
          </a:p>
          <a:p>
            <a:pPr lvl="1">
              <a:spcAft>
                <a:spcPts val="0"/>
              </a:spcAft>
            </a:pPr>
            <a:r>
              <a:rPr lang="en-US" dirty="0" smtClean="0"/>
              <a:t>Virtuoso interactive SQL utility (ISQL)</a:t>
            </a:r>
          </a:p>
          <a:p>
            <a:pPr lvl="1" indent="-7938">
              <a:spcAft>
                <a:spcPts val="600"/>
              </a:spcAft>
              <a:buNone/>
            </a:pPr>
            <a:r>
              <a:rPr lang="en-US" sz="1600" i="1" dirty="0" smtClean="0">
                <a:hlinkClick r:id="rId2"/>
              </a:rPr>
              <a:t>http://docs.openlinksw.com/virtuoso/backup.html</a:t>
            </a:r>
            <a:r>
              <a:rPr lang="en-US" sz="1600" i="1" dirty="0" smtClean="0"/>
              <a:t> </a:t>
            </a:r>
          </a:p>
          <a:p>
            <a:pPr lvl="1"/>
            <a:r>
              <a:rPr lang="en-US" dirty="0" smtClean="0"/>
              <a:t>Listening on localhost:1111</a:t>
            </a:r>
          </a:p>
        </p:txBody>
      </p:sp>
      <p:sp>
        <p:nvSpPr>
          <p:cNvPr id="4" name="TextBox 3"/>
          <p:cNvSpPr txBox="1"/>
          <p:nvPr/>
        </p:nvSpPr>
        <p:spPr>
          <a:xfrm>
            <a:off x="914400" y="3528045"/>
            <a:ext cx="7315200" cy="1831271"/>
          </a:xfrm>
          <a:prstGeom prst="rect">
            <a:avLst/>
          </a:prstGeom>
          <a:solidFill>
            <a:schemeClr val="accent1">
              <a:lumMod val="20000"/>
              <a:lumOff val="80000"/>
            </a:schemeClr>
          </a:solidFill>
          <a:ln>
            <a:solidFill>
              <a:schemeClr val="tx1"/>
            </a:solidFill>
            <a:prstDash val="dash"/>
          </a:ln>
        </p:spPr>
        <p:txBody>
          <a:bodyPr wrap="square" rtlCol="0">
            <a:spAutoFit/>
          </a:bodyPr>
          <a:lstStyle/>
          <a:p>
            <a:pPr>
              <a:spcAft>
                <a:spcPts val="300"/>
              </a:spcAft>
            </a:pPr>
            <a:r>
              <a:rPr lang="en-US" sz="1400" dirty="0" smtClean="0">
                <a:latin typeface="Consolas" pitchFamily="49" charset="0"/>
              </a:rPr>
              <a:t>% </a:t>
            </a:r>
            <a:r>
              <a:rPr lang="en-US" sz="1400" dirty="0" err="1" smtClean="0">
                <a:latin typeface="Consolas" pitchFamily="49" charset="0"/>
              </a:rPr>
              <a:t>sudo</a:t>
            </a:r>
            <a:r>
              <a:rPr lang="en-US" sz="1400" dirty="0" smtClean="0">
                <a:latin typeface="Consolas" pitchFamily="49" charset="0"/>
              </a:rPr>
              <a:t> </a:t>
            </a:r>
            <a:r>
              <a:rPr lang="en-US" sz="1400" dirty="0" err="1" smtClean="0">
                <a:latin typeface="Consolas" pitchFamily="49" charset="0"/>
              </a:rPr>
              <a:t>su</a:t>
            </a:r>
            <a:r>
              <a:rPr lang="en-US" sz="1400" dirty="0" smtClean="0">
                <a:latin typeface="Consolas" pitchFamily="49" charset="0"/>
              </a:rPr>
              <a:t> - </a:t>
            </a:r>
            <a:r>
              <a:rPr lang="en-US" sz="1400" dirty="0" err="1" smtClean="0">
                <a:latin typeface="Consolas" pitchFamily="49" charset="0"/>
              </a:rPr>
              <a:t>udfr</a:t>
            </a:r>
            <a:endParaRPr lang="en-US" sz="1400" dirty="0" smtClean="0">
              <a:latin typeface="Consolas" pitchFamily="49" charset="0"/>
            </a:endParaRPr>
          </a:p>
          <a:p>
            <a:pPr>
              <a:spcAft>
                <a:spcPts val="300"/>
              </a:spcAft>
            </a:pPr>
            <a:r>
              <a:rPr lang="en-US" sz="1400" dirty="0" smtClean="0">
                <a:latin typeface="Consolas" pitchFamily="49" charset="0"/>
              </a:rPr>
              <a:t>% </a:t>
            </a:r>
            <a:r>
              <a:rPr lang="en-US" sz="1400" dirty="0" err="1" smtClean="0">
                <a:latin typeface="Consolas" pitchFamily="49" charset="0"/>
              </a:rPr>
              <a:t>cd</a:t>
            </a:r>
            <a:r>
              <a:rPr lang="en-US" sz="1400" dirty="0" smtClean="0">
                <a:latin typeface="Consolas" pitchFamily="49" charset="0"/>
              </a:rPr>
              <a:t> /</a:t>
            </a:r>
            <a:r>
              <a:rPr lang="en-US" sz="1400" dirty="0" err="1" smtClean="0">
                <a:latin typeface="Consolas" pitchFamily="49" charset="0"/>
              </a:rPr>
              <a:t>udfr</a:t>
            </a:r>
            <a:r>
              <a:rPr lang="en-US" sz="1400" dirty="0" smtClean="0">
                <a:latin typeface="Consolas" pitchFamily="49" charset="0"/>
              </a:rPr>
              <a:t>/apps/virtuoso-</a:t>
            </a:r>
            <a:r>
              <a:rPr lang="en-US" sz="1400" dirty="0" err="1" smtClean="0">
                <a:latin typeface="Consolas" pitchFamily="49" charset="0"/>
              </a:rPr>
              <a:t>opensource</a:t>
            </a:r>
            <a:r>
              <a:rPr lang="en-US" sz="1400" dirty="0" smtClean="0">
                <a:latin typeface="Consolas" pitchFamily="49" charset="0"/>
              </a:rPr>
              <a:t>-version/bin</a:t>
            </a:r>
          </a:p>
          <a:p>
            <a:pPr>
              <a:spcAft>
                <a:spcPts val="300"/>
              </a:spcAft>
            </a:pPr>
            <a:r>
              <a:rPr lang="en-US" sz="1400" dirty="0" smtClean="0">
                <a:latin typeface="Consolas" pitchFamily="49" charset="0"/>
              </a:rPr>
              <a:t>% ./</a:t>
            </a:r>
            <a:r>
              <a:rPr lang="en-US" sz="1400" dirty="0" err="1" smtClean="0">
                <a:latin typeface="Consolas" pitchFamily="49" charset="0"/>
              </a:rPr>
              <a:t>isql</a:t>
            </a:r>
            <a:r>
              <a:rPr lang="en-US" sz="1400" dirty="0" smtClean="0">
                <a:latin typeface="Consolas" pitchFamily="49" charset="0"/>
              </a:rPr>
              <a:t> 1111 &lt;</a:t>
            </a:r>
            <a:r>
              <a:rPr lang="en-US" sz="1400" i="1" dirty="0" smtClean="0">
                <a:latin typeface="Consolas" pitchFamily="49" charset="0"/>
              </a:rPr>
              <a:t>user</a:t>
            </a:r>
            <a:r>
              <a:rPr lang="en-US" sz="1400" dirty="0" smtClean="0">
                <a:latin typeface="Consolas" pitchFamily="49" charset="0"/>
              </a:rPr>
              <a:t>&gt; &lt;</a:t>
            </a:r>
            <a:r>
              <a:rPr lang="en-US" sz="1400" i="1" dirty="0" err="1" smtClean="0">
                <a:latin typeface="Consolas" pitchFamily="49" charset="0"/>
              </a:rPr>
              <a:t>passwd</a:t>
            </a:r>
            <a:r>
              <a:rPr lang="en-US" sz="1400" dirty="0" smtClean="0">
                <a:latin typeface="Consolas" pitchFamily="49" charset="0"/>
              </a:rPr>
              <a:t>&gt;</a:t>
            </a:r>
          </a:p>
          <a:p>
            <a:pPr>
              <a:spcAft>
                <a:spcPts val="300"/>
              </a:spcAft>
            </a:pPr>
            <a:r>
              <a:rPr lang="en-US" sz="1400" dirty="0" smtClean="0">
                <a:latin typeface="Consolas" pitchFamily="49" charset="0"/>
              </a:rPr>
              <a:t>SQL&gt; </a:t>
            </a:r>
            <a:r>
              <a:rPr lang="en-US" sz="1400" dirty="0" err="1" smtClean="0">
                <a:latin typeface="Consolas" pitchFamily="49" charset="0"/>
              </a:rPr>
              <a:t>backup_context_clear</a:t>
            </a:r>
            <a:r>
              <a:rPr lang="en-US" sz="1400" dirty="0" smtClean="0">
                <a:latin typeface="Consolas" pitchFamily="49" charset="0"/>
              </a:rPr>
              <a:t>();                     # leave out for nightly</a:t>
            </a:r>
          </a:p>
          <a:p>
            <a:pPr>
              <a:spcAft>
                <a:spcPts val="300"/>
              </a:spcAft>
            </a:pPr>
            <a:r>
              <a:rPr lang="en-US" sz="1400" dirty="0" smtClean="0">
                <a:latin typeface="Consolas" pitchFamily="49" charset="0"/>
              </a:rPr>
              <a:t>SQL&gt; checkpoint;                                 # leave out for nightly</a:t>
            </a:r>
          </a:p>
          <a:p>
            <a:pPr>
              <a:spcAft>
                <a:spcPts val="300"/>
              </a:spcAft>
            </a:pPr>
            <a:r>
              <a:rPr lang="en-US" sz="1400" dirty="0" smtClean="0">
                <a:latin typeface="Consolas" pitchFamily="49" charset="0"/>
              </a:rPr>
              <a:t>SQL&gt; </a:t>
            </a:r>
            <a:r>
              <a:rPr lang="en-US" sz="1400" dirty="0" err="1" smtClean="0">
                <a:latin typeface="Consolas" pitchFamily="49" charset="0"/>
              </a:rPr>
              <a:t>backup_online</a:t>
            </a:r>
            <a:r>
              <a:rPr lang="en-US" sz="1400" dirty="0" smtClean="0">
                <a:latin typeface="Consolas" pitchFamily="49" charset="0"/>
              </a:rPr>
              <a:t>(‘</a:t>
            </a:r>
            <a:r>
              <a:rPr lang="en-US" sz="1400" dirty="0" err="1" smtClean="0">
                <a:latin typeface="Consolas" pitchFamily="49" charset="0"/>
              </a:rPr>
              <a:t>virt-inc_dump</a:t>
            </a:r>
            <a:r>
              <a:rPr lang="en-US" sz="1400" dirty="0" smtClean="0">
                <a:latin typeface="Consolas" pitchFamily="49" charset="0"/>
              </a:rPr>
              <a:t>_#’, 500, 0, vector(&lt;</a:t>
            </a:r>
            <a:r>
              <a:rPr lang="en-US" sz="1400" i="1" dirty="0" smtClean="0">
                <a:latin typeface="Consolas" pitchFamily="49" charset="0"/>
              </a:rPr>
              <a:t>directory</a:t>
            </a:r>
            <a:r>
              <a:rPr lang="en-US" sz="1400" dirty="0" smtClean="0">
                <a:latin typeface="Consolas" pitchFamily="49" charset="0"/>
              </a:rPr>
              <a:t>&gt;));</a:t>
            </a:r>
          </a:p>
          <a:p>
            <a:r>
              <a:rPr lang="en-US" sz="1400" dirty="0" smtClean="0">
                <a:latin typeface="Consolas" pitchFamily="49" charset="0"/>
              </a:rPr>
              <a:t>SQL&gt; exit;</a:t>
            </a:r>
            <a:endParaRPr lang="en-US" sz="1400" dirty="0">
              <a:latin typeface="Consolas" pitchFamily="49"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Restore</a:t>
            </a:r>
            <a:endParaRPr lang="en-US" dirty="0"/>
          </a:p>
        </p:txBody>
      </p:sp>
      <p:sp>
        <p:nvSpPr>
          <p:cNvPr id="3" name="Content Placeholder 2"/>
          <p:cNvSpPr>
            <a:spLocks noGrp="1"/>
          </p:cNvSpPr>
          <p:nvPr>
            <p:ph idx="1"/>
          </p:nvPr>
        </p:nvSpPr>
        <p:spPr/>
        <p:txBody>
          <a:bodyPr/>
          <a:lstStyle/>
          <a:p>
            <a:pPr>
              <a:spcAft>
                <a:spcPts val="0"/>
              </a:spcAft>
            </a:pPr>
            <a:r>
              <a:rPr lang="en-US" dirty="0" smtClean="0"/>
              <a:t>Shutdown Virtuoso</a:t>
            </a:r>
          </a:p>
          <a:p>
            <a:pPr>
              <a:spcAft>
                <a:spcPts val="0"/>
              </a:spcAft>
            </a:pPr>
            <a:r>
              <a:rPr lang="en-US" dirty="0" smtClean="0"/>
              <a:t>Delete (or rename) Virtuoso database file</a:t>
            </a:r>
          </a:p>
          <a:p>
            <a:pPr>
              <a:spcAft>
                <a:spcPts val="0"/>
              </a:spcAft>
            </a:pPr>
            <a:r>
              <a:rPr lang="en-US" dirty="0" smtClean="0"/>
              <a:t>Restart Virtuoso</a:t>
            </a:r>
          </a:p>
          <a:p>
            <a:pPr>
              <a:spcAft>
                <a:spcPts val="0"/>
              </a:spcAft>
            </a:pPr>
            <a:r>
              <a:rPr lang="en-US" dirty="0" smtClean="0"/>
              <a:t>Replay transaction file(s)</a:t>
            </a:r>
          </a:p>
          <a:p>
            <a:endParaRPr lang="en-US" dirty="0"/>
          </a:p>
        </p:txBody>
      </p:sp>
      <p:sp>
        <p:nvSpPr>
          <p:cNvPr id="4" name="TextBox 3"/>
          <p:cNvSpPr txBox="1"/>
          <p:nvPr/>
        </p:nvSpPr>
        <p:spPr>
          <a:xfrm>
            <a:off x="914400" y="3124200"/>
            <a:ext cx="7315200" cy="2616101"/>
          </a:xfrm>
          <a:prstGeom prst="rect">
            <a:avLst/>
          </a:prstGeom>
          <a:solidFill>
            <a:schemeClr val="accent1">
              <a:lumMod val="20000"/>
              <a:lumOff val="80000"/>
            </a:schemeClr>
          </a:solidFill>
          <a:ln>
            <a:solidFill>
              <a:schemeClr val="tx1"/>
            </a:solidFill>
            <a:prstDash val="dash"/>
          </a:ln>
        </p:spPr>
        <p:txBody>
          <a:bodyPr wrap="square" rtlCol="0">
            <a:spAutoFit/>
          </a:bodyPr>
          <a:lstStyle/>
          <a:p>
            <a:r>
              <a:rPr lang="en-US" sz="1400" dirty="0" smtClean="0">
                <a:latin typeface="Consolas" pitchFamily="49" charset="0"/>
              </a:rPr>
              <a:t>% </a:t>
            </a:r>
            <a:r>
              <a:rPr lang="en-US" sz="1400" dirty="0" err="1" smtClean="0">
                <a:latin typeface="Consolas" pitchFamily="49" charset="0"/>
              </a:rPr>
              <a:t>sudo</a:t>
            </a:r>
            <a:r>
              <a:rPr lang="en-US" sz="1400" dirty="0" smtClean="0">
                <a:latin typeface="Consolas" pitchFamily="49" charset="0"/>
              </a:rPr>
              <a:t> </a:t>
            </a:r>
            <a:r>
              <a:rPr lang="en-US" sz="1400" dirty="0" err="1" smtClean="0">
                <a:latin typeface="Consolas" pitchFamily="49" charset="0"/>
              </a:rPr>
              <a:t>su</a:t>
            </a:r>
            <a:r>
              <a:rPr lang="en-US" sz="1400" dirty="0" smtClean="0">
                <a:latin typeface="Consolas" pitchFamily="49" charset="0"/>
              </a:rPr>
              <a:t> – </a:t>
            </a:r>
            <a:r>
              <a:rPr lang="en-US" sz="1400" dirty="0" err="1" smtClean="0">
                <a:latin typeface="Consolas" pitchFamily="49" charset="0"/>
              </a:rPr>
              <a:t>udfr</a:t>
            </a:r>
            <a:endParaRPr lang="en-US" sz="1400" dirty="0" smtClean="0">
              <a:latin typeface="Consolas" pitchFamily="49" charset="0"/>
            </a:endParaRPr>
          </a:p>
          <a:p>
            <a:r>
              <a:rPr lang="en-US" sz="1400" dirty="0" smtClean="0">
                <a:latin typeface="Consolas" pitchFamily="49" charset="0"/>
              </a:rPr>
              <a:t>% </a:t>
            </a:r>
            <a:r>
              <a:rPr lang="en-US" sz="1400" dirty="0" err="1" smtClean="0">
                <a:latin typeface="Consolas" pitchFamily="49" charset="0"/>
              </a:rPr>
              <a:t>cd</a:t>
            </a:r>
            <a:r>
              <a:rPr lang="en-US" sz="1400" dirty="0" smtClean="0">
                <a:latin typeface="Consolas" pitchFamily="49" charset="0"/>
              </a:rPr>
              <a:t> /</a:t>
            </a:r>
            <a:r>
              <a:rPr lang="en-US" sz="1400" dirty="0" err="1" smtClean="0">
                <a:latin typeface="Consolas" pitchFamily="49" charset="0"/>
              </a:rPr>
              <a:t>udfr</a:t>
            </a:r>
            <a:r>
              <a:rPr lang="en-US" sz="1400" dirty="0" smtClean="0">
                <a:latin typeface="Consolas" pitchFamily="49" charset="0"/>
              </a:rPr>
              <a:t>/apps/virtuoso-</a:t>
            </a:r>
            <a:r>
              <a:rPr lang="en-US" sz="1400" dirty="0" err="1" smtClean="0">
                <a:latin typeface="Consolas" pitchFamily="49" charset="0"/>
              </a:rPr>
              <a:t>opensource</a:t>
            </a:r>
            <a:r>
              <a:rPr lang="en-US" sz="1400" dirty="0" smtClean="0">
                <a:latin typeface="Consolas" pitchFamily="49" charset="0"/>
              </a:rPr>
              <a:t>-version/</a:t>
            </a:r>
            <a:r>
              <a:rPr lang="en-US" sz="1400" dirty="0" err="1" smtClean="0">
                <a:latin typeface="Consolas" pitchFamily="49" charset="0"/>
              </a:rPr>
              <a:t>var</a:t>
            </a:r>
            <a:r>
              <a:rPr lang="en-US" sz="1400" dirty="0" smtClean="0">
                <a:latin typeface="Consolas" pitchFamily="49" charset="0"/>
              </a:rPr>
              <a:t>/lib/virtuoso/db</a:t>
            </a:r>
          </a:p>
          <a:p>
            <a:r>
              <a:rPr lang="en-US" sz="1400" dirty="0" smtClean="0">
                <a:latin typeface="Consolas" pitchFamily="49" charset="0"/>
              </a:rPr>
              <a:t>% </a:t>
            </a:r>
            <a:r>
              <a:rPr lang="en-US" sz="1400" dirty="0" err="1" smtClean="0">
                <a:latin typeface="Consolas" pitchFamily="49" charset="0"/>
              </a:rPr>
              <a:t>rm</a:t>
            </a:r>
            <a:r>
              <a:rPr lang="en-US" sz="1400" dirty="0" smtClean="0">
                <a:latin typeface="Consolas" pitchFamily="49" charset="0"/>
              </a:rPr>
              <a:t> –f </a:t>
            </a:r>
            <a:r>
              <a:rPr lang="en-US" sz="1400" dirty="0" err="1" smtClean="0">
                <a:latin typeface="Consolas" pitchFamily="49" charset="0"/>
              </a:rPr>
              <a:t>virtuoso.db</a:t>
            </a:r>
            <a:endParaRPr lang="en-US" sz="1400" dirty="0" smtClean="0">
              <a:latin typeface="Consolas" pitchFamily="49" charset="0"/>
            </a:endParaRPr>
          </a:p>
          <a:p>
            <a:r>
              <a:rPr lang="en-US" sz="1400" dirty="0" smtClean="0">
                <a:latin typeface="Consolas" pitchFamily="49" charset="0"/>
              </a:rPr>
              <a:t>% </a:t>
            </a:r>
            <a:r>
              <a:rPr lang="en-US" sz="1400" dirty="0" err="1" smtClean="0">
                <a:latin typeface="Consolas" pitchFamily="49" charset="0"/>
              </a:rPr>
              <a:t>cd</a:t>
            </a:r>
            <a:r>
              <a:rPr lang="en-US" sz="1400" dirty="0" smtClean="0">
                <a:latin typeface="Consolas" pitchFamily="49" charset="0"/>
              </a:rPr>
              <a:t> /</a:t>
            </a:r>
            <a:r>
              <a:rPr lang="en-US" sz="1400" dirty="0" err="1" smtClean="0">
                <a:latin typeface="Consolas" pitchFamily="49" charset="0"/>
              </a:rPr>
              <a:t>udfr</a:t>
            </a:r>
            <a:r>
              <a:rPr lang="en-US" sz="1400" dirty="0" smtClean="0">
                <a:latin typeface="Consolas" pitchFamily="49" charset="0"/>
              </a:rPr>
              <a:t>/apps/virtuoso-</a:t>
            </a:r>
            <a:r>
              <a:rPr lang="en-US" sz="1400" dirty="0" err="1" smtClean="0">
                <a:latin typeface="Consolas" pitchFamily="49" charset="0"/>
              </a:rPr>
              <a:t>opensource</a:t>
            </a:r>
            <a:r>
              <a:rPr lang="en-US" sz="1400" dirty="0" smtClean="0">
                <a:latin typeface="Consolas" pitchFamily="49" charset="0"/>
              </a:rPr>
              <a:t>-version/bin</a:t>
            </a:r>
          </a:p>
          <a:p>
            <a:r>
              <a:rPr lang="en-US" sz="1400" dirty="0" smtClean="0">
                <a:latin typeface="Consolas" pitchFamily="49" charset="0"/>
              </a:rPr>
              <a:t>% ./virtuoso-t –c ../</a:t>
            </a:r>
            <a:r>
              <a:rPr lang="en-US" sz="1400" dirty="0" err="1" smtClean="0">
                <a:latin typeface="Consolas" pitchFamily="49" charset="0"/>
              </a:rPr>
              <a:t>var</a:t>
            </a:r>
            <a:r>
              <a:rPr lang="en-US" sz="1400" dirty="0" smtClean="0">
                <a:latin typeface="Consolas" pitchFamily="49" charset="0"/>
              </a:rPr>
              <a:t>/lib/virtuoso/</a:t>
            </a:r>
            <a:r>
              <a:rPr lang="en-US" sz="1400" dirty="0" err="1" smtClean="0">
                <a:latin typeface="Consolas" pitchFamily="49" charset="0"/>
              </a:rPr>
              <a:t>ontowiki</a:t>
            </a:r>
            <a:r>
              <a:rPr lang="en-US" sz="1400" dirty="0" smtClean="0">
                <a:latin typeface="Consolas" pitchFamily="49" charset="0"/>
              </a:rPr>
              <a:t>/virtuoso.ini \</a:t>
            </a:r>
          </a:p>
          <a:p>
            <a:r>
              <a:rPr lang="en-US" sz="1400" dirty="0" smtClean="0">
                <a:latin typeface="Consolas" pitchFamily="49" charset="0"/>
              </a:rPr>
              <a:t>               +restore-backup </a:t>
            </a:r>
            <a:r>
              <a:rPr lang="en-US" sz="1400" dirty="0" err="1" smtClean="0">
                <a:latin typeface="Consolas" pitchFamily="49" charset="0"/>
              </a:rPr>
              <a:t>virt-inc_dump</a:t>
            </a:r>
            <a:r>
              <a:rPr lang="en-US" sz="1400" dirty="0" smtClean="0">
                <a:latin typeface="Consolas" pitchFamily="49" charset="0"/>
              </a:rPr>
              <a:t>_#</a:t>
            </a:r>
          </a:p>
          <a:p>
            <a:pPr>
              <a:spcAft>
                <a:spcPts val="300"/>
              </a:spcAft>
            </a:pPr>
            <a:r>
              <a:rPr lang="en-US" sz="1400" dirty="0" smtClean="0">
                <a:latin typeface="Consolas" pitchFamily="49" charset="0"/>
              </a:rPr>
              <a:t>% ./</a:t>
            </a:r>
            <a:r>
              <a:rPr lang="en-US" sz="1400" dirty="0" err="1" smtClean="0">
                <a:latin typeface="Consolas" pitchFamily="49" charset="0"/>
              </a:rPr>
              <a:t>isql</a:t>
            </a:r>
            <a:r>
              <a:rPr lang="en-US" sz="1400" dirty="0" smtClean="0">
                <a:latin typeface="Consolas" pitchFamily="49" charset="0"/>
              </a:rPr>
              <a:t> 1111 &lt;</a:t>
            </a:r>
            <a:r>
              <a:rPr lang="en-US" sz="1400" i="1" dirty="0" smtClean="0">
                <a:latin typeface="Consolas" pitchFamily="49" charset="0"/>
              </a:rPr>
              <a:t>user</a:t>
            </a:r>
            <a:r>
              <a:rPr lang="en-US" sz="1400" dirty="0" smtClean="0">
                <a:latin typeface="Consolas" pitchFamily="49" charset="0"/>
              </a:rPr>
              <a:t>&gt; &lt;</a:t>
            </a:r>
            <a:r>
              <a:rPr lang="en-US" sz="1400" i="1" dirty="0" err="1" smtClean="0">
                <a:latin typeface="Consolas" pitchFamily="49" charset="0"/>
              </a:rPr>
              <a:t>passwd</a:t>
            </a:r>
            <a:r>
              <a:rPr lang="en-US" sz="1400" dirty="0" smtClean="0">
                <a:latin typeface="Consolas" pitchFamily="49" charset="0"/>
              </a:rPr>
              <a:t>&gt;</a:t>
            </a:r>
          </a:p>
          <a:p>
            <a:pPr>
              <a:spcAft>
                <a:spcPts val="300"/>
              </a:spcAft>
            </a:pPr>
            <a:r>
              <a:rPr lang="en-US" sz="1400" dirty="0" smtClean="0">
                <a:latin typeface="Consolas" pitchFamily="49" charset="0"/>
              </a:rPr>
              <a:t>SQL&gt; replay(‘&lt;</a:t>
            </a:r>
            <a:r>
              <a:rPr lang="en-US" sz="1400" i="1" dirty="0" smtClean="0">
                <a:latin typeface="Consolas" pitchFamily="49" charset="0"/>
              </a:rPr>
              <a:t>transaction-file-1</a:t>
            </a:r>
            <a:r>
              <a:rPr lang="en-US" sz="1400" dirty="0" smtClean="0">
                <a:latin typeface="Consolas" pitchFamily="49" charset="0"/>
              </a:rPr>
              <a:t>&gt;’);   # specify files in temporal order</a:t>
            </a:r>
          </a:p>
          <a:p>
            <a:pPr>
              <a:spcAft>
                <a:spcPts val="300"/>
              </a:spcAft>
            </a:pPr>
            <a:r>
              <a:rPr lang="en-US" sz="1400" dirty="0" smtClean="0">
                <a:latin typeface="Consolas" pitchFamily="49" charset="0"/>
              </a:rPr>
              <a:t>SQL&gt; replay(‘&lt;</a:t>
            </a:r>
            <a:r>
              <a:rPr lang="en-US" sz="1400" i="1" dirty="0" smtClean="0">
                <a:latin typeface="Consolas" pitchFamily="49" charset="0"/>
              </a:rPr>
              <a:t>transaction-file-2</a:t>
            </a:r>
            <a:r>
              <a:rPr lang="en-US" sz="1400" dirty="0" smtClean="0">
                <a:latin typeface="Consolas" pitchFamily="49" charset="0"/>
              </a:rPr>
              <a:t>&gt;’);</a:t>
            </a:r>
          </a:p>
          <a:p>
            <a:pPr>
              <a:spcAft>
                <a:spcPts val="300"/>
              </a:spcAft>
            </a:pPr>
            <a:r>
              <a:rPr lang="en-US" sz="1400" dirty="0" smtClean="0">
                <a:latin typeface="Consolas" pitchFamily="49" charset="0"/>
              </a:rPr>
              <a:t>SQL&gt; ...</a:t>
            </a:r>
          </a:p>
          <a:p>
            <a:pPr>
              <a:spcAft>
                <a:spcPts val="300"/>
              </a:spcAft>
            </a:pPr>
            <a:r>
              <a:rPr lang="en-US" sz="1400" dirty="0" smtClean="0">
                <a:latin typeface="Consolas" pitchFamily="49" charset="0"/>
              </a:rPr>
              <a:t>SQL&gt; exit;</a:t>
            </a:r>
            <a:endParaRPr lang="en-US" sz="1400" dirty="0">
              <a:latin typeface="Consolas" pitchFamily="49"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10:45 – 11:45</a:t>
                      </a:r>
                      <a:endParaRPr lang="en-US" i="1" dirty="0"/>
                    </a:p>
                  </a:txBody>
                  <a:tcPr/>
                </a:tc>
                <a:tc>
                  <a:txBody>
                    <a:bodyPr/>
                    <a:lstStyle/>
                    <a:p>
                      <a:r>
                        <a:rPr lang="en-US" i="1" dirty="0" smtClean="0"/>
                        <a:t>Code walk-through</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11:45 – 12:00</a:t>
                      </a:r>
                      <a:endParaRPr lang="en-US" i="1" dirty="0"/>
                    </a:p>
                  </a:txBody>
                  <a:tcPr/>
                </a:tc>
                <a:tc>
                  <a:txBody>
                    <a:bodyPr/>
                    <a:lstStyle/>
                    <a:p>
                      <a:r>
                        <a:rPr lang="en-US" i="1" dirty="0" smtClean="0"/>
                        <a:t>Questions and discussion</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12:00 – 13:00</a:t>
                      </a:r>
                      <a:endParaRPr lang="en-US" i="1"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13:00</a:t>
                      </a:r>
                      <a:r>
                        <a:rPr lang="en-US" i="1" baseline="0" dirty="0" smtClean="0"/>
                        <a:t> </a:t>
                      </a:r>
                      <a:r>
                        <a:rPr lang="en-US" i="1" dirty="0" smtClean="0"/>
                        <a:t>– 13:45</a:t>
                      </a:r>
                      <a:endParaRPr lang="en-US" i="1" dirty="0"/>
                    </a:p>
                  </a:txBody>
                  <a:tcPr/>
                </a:tc>
                <a:tc>
                  <a:txBody>
                    <a:bodyPr/>
                    <a:lstStyle/>
                    <a:p>
                      <a:r>
                        <a:rPr lang="en-US" i="1" dirty="0" smtClean="0"/>
                        <a:t>Ontological models</a:t>
                      </a:r>
                      <a:endParaRPr lang="en-US"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13:45</a:t>
                      </a:r>
                      <a:r>
                        <a:rPr lang="en-US" i="1" baseline="0" dirty="0" smtClean="0"/>
                        <a:t> </a:t>
                      </a:r>
                      <a:r>
                        <a:rPr lang="en-US" i="1" dirty="0" smtClean="0"/>
                        <a:t>– 14:15</a:t>
                      </a:r>
                      <a:endParaRPr lang="en-US" i="1" dirty="0"/>
                    </a:p>
                  </a:txBody>
                  <a:tcPr/>
                </a:tc>
                <a:tc>
                  <a:txBody>
                    <a:bodyPr/>
                    <a:lstStyle/>
                    <a:p>
                      <a:r>
                        <a:rPr lang="en-US" i="1" dirty="0" smtClean="0"/>
                        <a:t>Administrative procedures</a:t>
                      </a:r>
                      <a:endParaRPr lang="en-US" i="1" dirty="0"/>
                    </a:p>
                  </a:txBody>
                  <a:tcPr/>
                </a:tc>
              </a:tr>
              <a:tr h="370840">
                <a:tc>
                  <a:txBody>
                    <a:bodyPr/>
                    <a:lstStyle/>
                    <a:p>
                      <a:endParaRPr lang="en-US" dirty="0"/>
                    </a:p>
                  </a:txBody>
                  <a:tcPr>
                    <a:noFill/>
                  </a:tcPr>
                </a:tc>
                <a:tc>
                  <a:txBody>
                    <a:bodyPr/>
                    <a:lstStyle/>
                    <a:p>
                      <a:r>
                        <a:rPr lang="en-US" b="1" dirty="0" smtClean="0"/>
                        <a:t>14:15 – 14:45</a:t>
                      </a:r>
                      <a:endParaRPr lang="en-US" b="1" dirty="0"/>
                    </a:p>
                  </a:txBody>
                  <a:tcPr/>
                </a:tc>
                <a:tc>
                  <a:txBody>
                    <a:bodyPr/>
                    <a:lstStyle/>
                    <a:p>
                      <a:r>
                        <a:rPr lang="en-US" b="1" dirty="0" smtClean="0"/>
                        <a:t>Community building and next steps</a:t>
                      </a:r>
                      <a:endParaRPr lang="en-US" b="1"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a:t>
            </a:r>
            <a:endParaRPr lang="en-US" dirty="0"/>
          </a:p>
        </p:txBody>
      </p:sp>
      <p:sp>
        <p:nvSpPr>
          <p:cNvPr id="3" name="Content Placeholder 2"/>
          <p:cNvSpPr>
            <a:spLocks noGrp="1"/>
          </p:cNvSpPr>
          <p:nvPr>
            <p:ph idx="1"/>
          </p:nvPr>
        </p:nvSpPr>
        <p:spPr/>
        <p:txBody>
          <a:bodyPr/>
          <a:lstStyle/>
          <a:p>
            <a:r>
              <a:rPr lang="en-US" dirty="0" smtClean="0"/>
              <a:t>Peer-to-peer replication</a:t>
            </a:r>
          </a:p>
          <a:p>
            <a:r>
              <a:rPr lang="en-US" dirty="0" smtClean="0"/>
              <a:t>Import additional data sources</a:t>
            </a:r>
          </a:p>
          <a:p>
            <a:pPr lvl="1">
              <a:spcAft>
                <a:spcPts val="0"/>
              </a:spcAft>
            </a:pPr>
            <a:r>
              <a:rPr lang="en-US" dirty="0" smtClean="0"/>
              <a:t>Library of Congress Sustainability of Digital Formats</a:t>
            </a:r>
          </a:p>
          <a:p>
            <a:pPr lvl="1" indent="-3175">
              <a:buNone/>
            </a:pPr>
            <a:r>
              <a:rPr lang="en-US" sz="1600" i="1" dirty="0" smtClean="0">
                <a:hlinkClick r:id="rId2"/>
              </a:rPr>
              <a:t>http://www.digitalpreservation.gov/formats/</a:t>
            </a:r>
            <a:endParaRPr lang="en-US" sz="1600" i="1" dirty="0" smtClean="0"/>
          </a:p>
          <a:p>
            <a:pPr lvl="1"/>
            <a:r>
              <a:rPr lang="en-US" dirty="0" smtClean="0"/>
              <a:t>Other candidates?</a:t>
            </a:r>
          </a:p>
          <a:p>
            <a:r>
              <a:rPr lang="en-US" dirty="0" smtClean="0"/>
              <a:t>Recruit reviewers</a:t>
            </a:r>
          </a:p>
          <a:p>
            <a:r>
              <a:rPr lang="en-US" dirty="0" smtClean="0"/>
              <a:t>Permanent operational home</a:t>
            </a:r>
          </a:p>
          <a:p>
            <a:r>
              <a:rPr lang="en-US" dirty="0" smtClean="0"/>
              <a:t>Sustainable community governance and development/ </a:t>
            </a:r>
            <a:r>
              <a:rPr lang="en-US" dirty="0" err="1" smtClean="0"/>
              <a:t>maintanence</a:t>
            </a:r>
            <a:r>
              <a:rPr lang="en-US" dirty="0" smtClean="0"/>
              <a:t> structure</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10:45 – 11:45</a:t>
                      </a:r>
                      <a:endParaRPr lang="en-US" i="1" dirty="0"/>
                    </a:p>
                  </a:txBody>
                  <a:tcPr/>
                </a:tc>
                <a:tc>
                  <a:txBody>
                    <a:bodyPr/>
                    <a:lstStyle/>
                    <a:p>
                      <a:r>
                        <a:rPr lang="en-US" i="1" dirty="0" smtClean="0"/>
                        <a:t>Code walk-through</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11:45 – 12:00</a:t>
                      </a:r>
                      <a:endParaRPr lang="en-US" i="1" dirty="0"/>
                    </a:p>
                  </a:txBody>
                  <a:tcPr/>
                </a:tc>
                <a:tc>
                  <a:txBody>
                    <a:bodyPr/>
                    <a:lstStyle/>
                    <a:p>
                      <a:r>
                        <a:rPr lang="en-US" i="1" dirty="0" smtClean="0"/>
                        <a:t>Questions and discussion</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12:00 – 13:00</a:t>
                      </a:r>
                      <a:endParaRPr lang="en-US" i="1"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13:00</a:t>
                      </a:r>
                      <a:r>
                        <a:rPr lang="en-US" i="1" baseline="0" dirty="0" smtClean="0"/>
                        <a:t> </a:t>
                      </a:r>
                      <a:r>
                        <a:rPr lang="en-US" i="1" dirty="0" smtClean="0"/>
                        <a:t>– 13:45</a:t>
                      </a:r>
                      <a:endParaRPr lang="en-US" i="1" dirty="0"/>
                    </a:p>
                  </a:txBody>
                  <a:tcPr/>
                </a:tc>
                <a:tc>
                  <a:txBody>
                    <a:bodyPr/>
                    <a:lstStyle/>
                    <a:p>
                      <a:r>
                        <a:rPr lang="en-US" i="1" dirty="0" smtClean="0"/>
                        <a:t>Ontological models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13:45</a:t>
                      </a:r>
                      <a:r>
                        <a:rPr lang="en-US" i="1" baseline="0" dirty="0" smtClean="0"/>
                        <a:t> </a:t>
                      </a:r>
                      <a:r>
                        <a:rPr lang="en-US" i="1" dirty="0" smtClean="0"/>
                        <a:t>– 14:15</a:t>
                      </a:r>
                      <a:endParaRPr lang="en-US" i="1" dirty="0"/>
                    </a:p>
                  </a:txBody>
                  <a:tcPr/>
                </a:tc>
                <a:tc>
                  <a:txBody>
                    <a:bodyPr/>
                    <a:lstStyle/>
                    <a:p>
                      <a:r>
                        <a:rPr lang="en-US" i="1" dirty="0" smtClean="0"/>
                        <a:t>Administrative procedures</a:t>
                      </a:r>
                      <a:endParaRPr lang="en-US"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14:15 – 14:45</a:t>
                      </a:r>
                      <a:endParaRPr lang="en-US" i="1" dirty="0"/>
                    </a:p>
                  </a:txBody>
                  <a:tcPr/>
                </a:tc>
                <a:tc>
                  <a:txBody>
                    <a:bodyPr/>
                    <a:lstStyle/>
                    <a:p>
                      <a:r>
                        <a:rPr lang="en-US" i="1" dirty="0" smtClean="0"/>
                        <a:t>Community building and next steps</a:t>
                      </a:r>
                      <a:endParaRPr lang="en-US" i="1" dirty="0"/>
                    </a:p>
                  </a:txBody>
                  <a:tcPr/>
                </a:tc>
              </a:tr>
              <a:tr h="370840">
                <a:tc>
                  <a:txBody>
                    <a:bodyPr/>
                    <a:lstStyle/>
                    <a:p>
                      <a:endParaRPr lang="en-US" dirty="0"/>
                    </a:p>
                  </a:txBody>
                  <a:tcPr>
                    <a:noFill/>
                  </a:tcPr>
                </a:tc>
                <a:tc>
                  <a:txBody>
                    <a:bodyPr/>
                    <a:lstStyle/>
                    <a:p>
                      <a:r>
                        <a:rPr lang="en-US" b="1" dirty="0" smtClean="0"/>
                        <a:t>14:45 – 15:00</a:t>
                      </a:r>
                      <a:endParaRPr lang="en-US" b="1" dirty="0"/>
                    </a:p>
                  </a:txBody>
                  <a:tcPr/>
                </a:tc>
                <a:tc>
                  <a:txBody>
                    <a:bodyPr/>
                    <a:lstStyle/>
                    <a:p>
                      <a:r>
                        <a:rPr lang="en-US" b="1" dirty="0" smtClean="0"/>
                        <a:t>Questions and discussion</a:t>
                      </a:r>
                      <a:endParaRPr lang="en-US" b="1" dirty="0"/>
                    </a:p>
                  </a:txBody>
                  <a:tcPr/>
                </a:tc>
              </a:tr>
            </a:tbl>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discussion</a:t>
            </a:r>
            <a:endParaRPr lang="en-US" dirty="0"/>
          </a:p>
        </p:txBody>
      </p:sp>
      <p:pic>
        <p:nvPicPr>
          <p:cNvPr id="3" name="Picture 2"/>
          <p:cNvPicPr>
            <a:picLocks noChangeAspect="1" noChangeArrowheads="1"/>
          </p:cNvPicPr>
          <p:nvPr/>
        </p:nvPicPr>
        <p:blipFill>
          <a:blip r:embed="rId2" cstate="screen"/>
          <a:srcRect/>
          <a:stretch>
            <a:fillRect/>
          </a:stretch>
        </p:blipFill>
        <p:spPr bwMode="auto">
          <a:xfrm>
            <a:off x="2057400" y="1600199"/>
            <a:ext cx="5029200" cy="4555739"/>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information</a:t>
            </a:r>
            <a:endParaRPr lang="en-US" dirty="0"/>
          </a:p>
        </p:txBody>
      </p:sp>
      <p:sp>
        <p:nvSpPr>
          <p:cNvPr id="3" name="Content Placeholder 2"/>
          <p:cNvSpPr>
            <a:spLocks noGrp="1"/>
          </p:cNvSpPr>
          <p:nvPr>
            <p:ph sz="half" idx="1"/>
          </p:nvPr>
        </p:nvSpPr>
        <p:spPr>
          <a:xfrm>
            <a:off x="457200" y="1371600"/>
            <a:ext cx="6400800" cy="5486400"/>
          </a:xfrm>
        </p:spPr>
        <p:txBody>
          <a:bodyPr>
            <a:normAutofit/>
          </a:bodyPr>
          <a:lstStyle/>
          <a:p>
            <a:pPr>
              <a:spcAft>
                <a:spcPts val="0"/>
              </a:spcAft>
            </a:pPr>
            <a:r>
              <a:rPr lang="en-US" sz="2400" dirty="0" smtClean="0"/>
              <a:t>UDFR</a:t>
            </a:r>
          </a:p>
          <a:p>
            <a:pPr indent="0">
              <a:spcAft>
                <a:spcPts val="0"/>
              </a:spcAft>
              <a:buNone/>
            </a:pPr>
            <a:r>
              <a:rPr lang="en-US" sz="1600" i="1" dirty="0" smtClean="0">
                <a:hlinkClick r:id="rId2"/>
              </a:rPr>
              <a:t>http://udfr.org/</a:t>
            </a:r>
          </a:p>
          <a:p>
            <a:pPr indent="0">
              <a:spcAft>
                <a:spcPts val="0"/>
              </a:spcAft>
              <a:buNone/>
            </a:pPr>
            <a:r>
              <a:rPr lang="en-US" sz="1600" i="1" dirty="0" smtClean="0">
                <a:hlinkClick r:id="rId2"/>
              </a:rPr>
              <a:t>http://bitbucket.org/udfr</a:t>
            </a:r>
            <a:r>
              <a:rPr lang="en-US" sz="1600" i="1" dirty="0" smtClean="0"/>
              <a:t> </a:t>
            </a:r>
          </a:p>
          <a:p>
            <a:pPr indent="0">
              <a:spcAft>
                <a:spcPts val="0"/>
              </a:spcAft>
              <a:buNone/>
            </a:pPr>
            <a:r>
              <a:rPr lang="en-US" sz="1600" i="1" dirty="0" smtClean="0">
                <a:hlinkClick r:id="rId3"/>
              </a:rPr>
              <a:t>http://github.com/UDFR</a:t>
            </a:r>
            <a:endParaRPr lang="en-US" sz="1600" i="1" dirty="0" smtClean="0"/>
          </a:p>
          <a:p>
            <a:pPr indent="0">
              <a:buNone/>
            </a:pPr>
            <a:r>
              <a:rPr lang="en-US" sz="1600" i="1" dirty="0" smtClean="0">
                <a:hlinkClick r:id="rId4"/>
              </a:rPr>
              <a:t>udfr-l@listserv.ucop.edu</a:t>
            </a:r>
            <a:r>
              <a:rPr lang="en-US" sz="1600" i="1" dirty="0" smtClean="0"/>
              <a:t> </a:t>
            </a:r>
          </a:p>
          <a:p>
            <a:pPr>
              <a:spcAft>
                <a:spcPts val="0"/>
              </a:spcAft>
            </a:pPr>
            <a:r>
              <a:rPr lang="en-US" sz="2400" dirty="0" err="1" smtClean="0"/>
              <a:t>OntoWiki</a:t>
            </a:r>
            <a:endParaRPr lang="en-US" sz="2400" dirty="0" smtClean="0"/>
          </a:p>
          <a:p>
            <a:pPr indent="0">
              <a:buNone/>
            </a:pPr>
            <a:r>
              <a:rPr lang="en-US" sz="1600" i="1" dirty="0" smtClean="0">
                <a:hlinkClick r:id="rId5"/>
              </a:rPr>
              <a:t>http://ontowiki.net/Projects/OntoWiki</a:t>
            </a:r>
            <a:endParaRPr lang="en-US" sz="1600" i="1" dirty="0" smtClean="0"/>
          </a:p>
          <a:p>
            <a:pPr>
              <a:spcAft>
                <a:spcPts val="0"/>
              </a:spcAft>
            </a:pPr>
            <a:r>
              <a:rPr lang="en-US" sz="2400" dirty="0" smtClean="0"/>
              <a:t>Erfurt</a:t>
            </a:r>
          </a:p>
          <a:p>
            <a:pPr indent="0">
              <a:buNone/>
            </a:pPr>
            <a:r>
              <a:rPr lang="en-US" sz="1600" i="1" dirty="0" smtClean="0">
                <a:hlinkClick r:id="rId6"/>
              </a:rPr>
              <a:t>http://aksw.org/Projects/Erfurt</a:t>
            </a:r>
            <a:r>
              <a:rPr lang="en-US" sz="1600" i="1" dirty="0" smtClean="0"/>
              <a:t> </a:t>
            </a:r>
          </a:p>
          <a:p>
            <a:pPr>
              <a:spcAft>
                <a:spcPts val="0"/>
              </a:spcAft>
            </a:pPr>
            <a:r>
              <a:rPr lang="en-US" sz="2400" dirty="0" err="1" smtClean="0"/>
              <a:t>RDFauthor</a:t>
            </a:r>
            <a:endParaRPr lang="en-US" sz="2400" dirty="0" smtClean="0"/>
          </a:p>
          <a:p>
            <a:pPr indent="0">
              <a:buNone/>
            </a:pPr>
            <a:r>
              <a:rPr lang="en-US" sz="1600" i="1" dirty="0" smtClean="0">
                <a:hlinkClick r:id="rId7"/>
              </a:rPr>
              <a:t>http://aksw.org/Projects/RDFauthor</a:t>
            </a:r>
            <a:endParaRPr lang="en-US" sz="1600" i="1" dirty="0" smtClean="0"/>
          </a:p>
          <a:p>
            <a:pPr>
              <a:spcAft>
                <a:spcPts val="0"/>
              </a:spcAft>
            </a:pPr>
            <a:r>
              <a:rPr lang="en-US" sz="2400" dirty="0" err="1" smtClean="0"/>
              <a:t>Zend</a:t>
            </a:r>
            <a:endParaRPr lang="en-US" sz="2400" dirty="0" smtClean="0"/>
          </a:p>
          <a:p>
            <a:pPr indent="6350">
              <a:buNone/>
            </a:pPr>
            <a:r>
              <a:rPr lang="en-US" sz="1600" i="1" dirty="0" smtClean="0">
                <a:hlinkClick r:id="rId8"/>
              </a:rPr>
              <a:t>http://framework.zend.com/</a:t>
            </a:r>
            <a:r>
              <a:rPr lang="en-US" sz="1600" i="1" dirty="0" smtClean="0"/>
              <a:t> </a:t>
            </a:r>
          </a:p>
          <a:p>
            <a:pPr>
              <a:spcAft>
                <a:spcPts val="0"/>
              </a:spcAft>
            </a:pPr>
            <a:r>
              <a:rPr lang="en-US" sz="2400" dirty="0" smtClean="0"/>
              <a:t>Virtuoso</a:t>
            </a:r>
          </a:p>
          <a:p>
            <a:pPr indent="0">
              <a:buNone/>
            </a:pPr>
            <a:r>
              <a:rPr lang="en-US" sz="1600" i="1" dirty="0" smtClean="0">
                <a:hlinkClick r:id="rId9"/>
              </a:rPr>
              <a:t>http://www.openlinksw.com/dataspace/dav/wiki/Main/VOSRDFWP</a:t>
            </a:r>
            <a:r>
              <a:rPr lang="en-US" sz="1600" i="1" dirty="0" smtClean="0"/>
              <a:t> </a:t>
            </a:r>
          </a:p>
        </p:txBody>
      </p:sp>
      <p:sp>
        <p:nvSpPr>
          <p:cNvPr id="4" name="Content Placeholder 3"/>
          <p:cNvSpPr>
            <a:spLocks noGrp="1"/>
          </p:cNvSpPr>
          <p:nvPr>
            <p:ph sz="half" idx="2"/>
          </p:nvPr>
        </p:nvSpPr>
        <p:spPr>
          <a:xfrm>
            <a:off x="4648200" y="1371600"/>
            <a:ext cx="4267200" cy="5181600"/>
          </a:xfrm>
        </p:spPr>
        <p:txBody>
          <a:bodyPr>
            <a:normAutofit/>
          </a:bodyPr>
          <a:lstStyle/>
          <a:p>
            <a:pPr>
              <a:spcAft>
                <a:spcPts val="0"/>
              </a:spcAft>
              <a:tabLst>
                <a:tab pos="2401888" algn="l"/>
              </a:tabLst>
            </a:pPr>
            <a:r>
              <a:rPr lang="en-US" sz="2400" dirty="0" smtClean="0"/>
              <a:t>AKSW, </a:t>
            </a:r>
            <a:r>
              <a:rPr lang="en-US" sz="2400" dirty="0" err="1" smtClean="0"/>
              <a:t>Universität</a:t>
            </a:r>
            <a:r>
              <a:rPr lang="en-US" sz="2400" dirty="0" smtClean="0"/>
              <a:t> Leipzig</a:t>
            </a:r>
          </a:p>
          <a:p>
            <a:pPr indent="0">
              <a:spcAft>
                <a:spcPts val="600"/>
              </a:spcAft>
              <a:buNone/>
              <a:tabLst>
                <a:tab pos="2401888" algn="l"/>
              </a:tabLst>
            </a:pPr>
            <a:r>
              <a:rPr lang="en-US" sz="1600" i="1" dirty="0" smtClean="0">
                <a:hlinkClick r:id="rId10"/>
              </a:rPr>
              <a:t>http://aksw.org/</a:t>
            </a:r>
            <a:endParaRPr lang="en-US" sz="1600" i="1" dirty="0" smtClean="0"/>
          </a:p>
          <a:p>
            <a:pPr indent="0">
              <a:spcAft>
                <a:spcPts val="0"/>
              </a:spcAft>
              <a:buNone/>
              <a:tabLst>
                <a:tab pos="2401888" algn="l"/>
              </a:tabLst>
            </a:pPr>
            <a:r>
              <a:rPr lang="en-US" sz="1800" i="1" dirty="0" smtClean="0">
                <a:solidFill>
                  <a:schemeClr val="accent4">
                    <a:lumMod val="75000"/>
                  </a:schemeClr>
                </a:solidFill>
              </a:rPr>
              <a:t>Philipp </a:t>
            </a:r>
            <a:r>
              <a:rPr lang="en-US" sz="1800" i="1" dirty="0" err="1" smtClean="0">
                <a:solidFill>
                  <a:schemeClr val="accent4">
                    <a:lumMod val="75000"/>
                  </a:schemeClr>
                </a:solidFill>
              </a:rPr>
              <a:t>Frischmuth</a:t>
            </a:r>
            <a:r>
              <a:rPr lang="en-US" sz="1800" i="1" dirty="0" smtClean="0">
                <a:solidFill>
                  <a:schemeClr val="accent4">
                    <a:lumMod val="75000"/>
                  </a:schemeClr>
                </a:solidFill>
              </a:rPr>
              <a:t>	 Norman </a:t>
            </a:r>
            <a:r>
              <a:rPr lang="en-US" sz="1800" i="1" dirty="0" err="1" smtClean="0">
                <a:solidFill>
                  <a:schemeClr val="accent4">
                    <a:lumMod val="75000"/>
                  </a:schemeClr>
                </a:solidFill>
              </a:rPr>
              <a:t>Heino</a:t>
            </a:r>
            <a:endParaRPr lang="en-US" sz="1800" i="1" dirty="0" smtClean="0">
              <a:solidFill>
                <a:schemeClr val="accent4">
                  <a:lumMod val="75000"/>
                </a:schemeClr>
              </a:solidFill>
            </a:endParaRPr>
          </a:p>
          <a:p>
            <a:pPr indent="0">
              <a:buNone/>
              <a:tabLst>
                <a:tab pos="2401888" algn="l"/>
              </a:tabLst>
            </a:pPr>
            <a:r>
              <a:rPr lang="en-US" sz="1800" i="1" dirty="0" smtClean="0">
                <a:solidFill>
                  <a:schemeClr val="accent4">
                    <a:lumMod val="75000"/>
                  </a:schemeClr>
                </a:solidFill>
              </a:rPr>
              <a:t>Sebastian Tramp</a:t>
            </a:r>
          </a:p>
          <a:p>
            <a:pPr>
              <a:spcAft>
                <a:spcPts val="0"/>
              </a:spcAft>
              <a:tabLst>
                <a:tab pos="2401888" algn="l"/>
              </a:tabLst>
            </a:pPr>
            <a:r>
              <a:rPr lang="en-US" sz="2400" dirty="0" smtClean="0"/>
              <a:t>Library of Congress</a:t>
            </a:r>
          </a:p>
          <a:p>
            <a:pPr indent="0">
              <a:spcAft>
                <a:spcPts val="600"/>
              </a:spcAft>
              <a:buNone/>
              <a:tabLst>
                <a:tab pos="2401888" algn="l"/>
              </a:tabLst>
            </a:pPr>
            <a:r>
              <a:rPr lang="en-US" sz="1600" i="1" dirty="0" smtClean="0">
                <a:hlinkClick r:id="rId11"/>
              </a:rPr>
              <a:t>http://www.digitalpreservation.gov</a:t>
            </a:r>
            <a:endParaRPr lang="en-US" sz="1600" i="1" dirty="0" smtClean="0"/>
          </a:p>
          <a:p>
            <a:pPr indent="0">
              <a:buNone/>
              <a:tabLst>
                <a:tab pos="2401888" algn="l"/>
              </a:tabLst>
            </a:pPr>
            <a:r>
              <a:rPr lang="en-US" sz="1800" i="1" dirty="0" smtClean="0">
                <a:solidFill>
                  <a:schemeClr val="accent4">
                    <a:lumMod val="75000"/>
                  </a:schemeClr>
                </a:solidFill>
              </a:rPr>
              <a:t>Martha Anderson	Leslie Johnston</a:t>
            </a:r>
          </a:p>
          <a:p>
            <a:pPr>
              <a:spcAft>
                <a:spcPts val="0"/>
              </a:spcAft>
              <a:tabLst>
                <a:tab pos="2401888" algn="l"/>
              </a:tabLst>
            </a:pPr>
            <a:r>
              <a:rPr lang="en-US" sz="2400" dirty="0" smtClean="0"/>
              <a:t>UC Curation Center</a:t>
            </a:r>
          </a:p>
          <a:p>
            <a:pPr indent="0">
              <a:spcAft>
                <a:spcPts val="0"/>
              </a:spcAft>
              <a:buNone/>
              <a:tabLst>
                <a:tab pos="2401888" algn="l"/>
              </a:tabLst>
            </a:pPr>
            <a:r>
              <a:rPr lang="en-US" sz="1600" i="1" dirty="0" smtClean="0">
                <a:hlinkClick r:id="rId12"/>
              </a:rPr>
              <a:t>http://www.cdlib.org/uc3</a:t>
            </a:r>
            <a:endParaRPr lang="en-US" sz="1600" i="1" dirty="0" smtClean="0"/>
          </a:p>
          <a:p>
            <a:pPr indent="0">
              <a:spcAft>
                <a:spcPts val="600"/>
              </a:spcAft>
              <a:buNone/>
              <a:tabLst>
                <a:tab pos="2401888" algn="l"/>
              </a:tabLst>
            </a:pPr>
            <a:r>
              <a:rPr lang="en-US" sz="1600" i="1" dirty="0" smtClean="0">
                <a:hlinkClick r:id="rId13"/>
              </a:rPr>
              <a:t>uc3@ucop.edu</a:t>
            </a:r>
            <a:endParaRPr lang="en-US" sz="1600" i="1" dirty="0" smtClean="0"/>
          </a:p>
          <a:p>
            <a:pPr indent="0">
              <a:spcAft>
                <a:spcPts val="0"/>
              </a:spcAft>
              <a:buNone/>
              <a:tabLst>
                <a:tab pos="2401888" algn="l"/>
              </a:tabLst>
            </a:pPr>
            <a:r>
              <a:rPr lang="en-US" sz="1800" i="1" dirty="0" smtClean="0">
                <a:solidFill>
                  <a:schemeClr val="accent4">
                    <a:lumMod val="75000"/>
                  </a:schemeClr>
                </a:solidFill>
              </a:rPr>
              <a:t>Stephen Abrams	Lisa Dawn Colvin</a:t>
            </a:r>
          </a:p>
          <a:p>
            <a:pPr indent="0">
              <a:spcAft>
                <a:spcPts val="0"/>
              </a:spcAft>
              <a:buNone/>
              <a:tabLst>
                <a:tab pos="2401888" algn="l"/>
              </a:tabLst>
            </a:pPr>
            <a:r>
              <a:rPr lang="en-US" sz="1800" i="1" dirty="0" smtClean="0">
                <a:solidFill>
                  <a:schemeClr val="accent4">
                    <a:lumMod val="75000"/>
                  </a:schemeClr>
                </a:solidFill>
              </a:rPr>
              <a:t>Patricia Cruse	John </a:t>
            </a:r>
            <a:r>
              <a:rPr lang="en-US" sz="1800" i="1" dirty="0" err="1" smtClean="0">
                <a:solidFill>
                  <a:schemeClr val="accent4">
                    <a:lumMod val="75000"/>
                  </a:schemeClr>
                </a:solidFill>
              </a:rPr>
              <a:t>Kunze</a:t>
            </a:r>
            <a:endParaRPr lang="en-US" sz="1800" i="1" dirty="0" smtClean="0">
              <a:solidFill>
                <a:schemeClr val="accent4">
                  <a:lumMod val="75000"/>
                </a:schemeClr>
              </a:solidFill>
            </a:endParaRPr>
          </a:p>
          <a:p>
            <a:pPr indent="0">
              <a:spcAft>
                <a:spcPts val="0"/>
              </a:spcAft>
              <a:buNone/>
              <a:tabLst>
                <a:tab pos="2401888" algn="l"/>
              </a:tabLst>
            </a:pPr>
            <a:r>
              <a:rPr lang="en-US" sz="1800" i="1" dirty="0" smtClean="0">
                <a:solidFill>
                  <a:schemeClr val="accent4">
                    <a:lumMod val="75000"/>
                  </a:schemeClr>
                </a:solidFill>
              </a:rPr>
              <a:t>Margaret Low	Mark Reyes</a:t>
            </a:r>
          </a:p>
          <a:p>
            <a:pPr indent="0">
              <a:spcAft>
                <a:spcPts val="0"/>
              </a:spcAft>
              <a:buNone/>
              <a:tabLst>
                <a:tab pos="2401888" algn="l"/>
              </a:tabLst>
            </a:pPr>
            <a:r>
              <a:rPr lang="en-US" sz="1800" i="1" dirty="0" smtClean="0">
                <a:solidFill>
                  <a:schemeClr val="accent4">
                    <a:lumMod val="75000"/>
                  </a:schemeClr>
                </a:solidFill>
              </a:rPr>
              <a:t>Abhishek Salve	Marisa Strong</a:t>
            </a:r>
            <a:endParaRPr lang="en-US" sz="1800" i="1"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semantic?</a:t>
            </a:r>
            <a:endParaRPr lang="en-US" dirty="0"/>
          </a:p>
        </p:txBody>
      </p:sp>
      <p:sp>
        <p:nvSpPr>
          <p:cNvPr id="3" name="Content Placeholder 2"/>
          <p:cNvSpPr>
            <a:spLocks noGrp="1"/>
          </p:cNvSpPr>
          <p:nvPr>
            <p:ph idx="1"/>
          </p:nvPr>
        </p:nvSpPr>
        <p:spPr/>
        <p:txBody>
          <a:bodyPr/>
          <a:lstStyle/>
          <a:p>
            <a:r>
              <a:rPr lang="en-US" dirty="0" smtClean="0"/>
              <a:t>The semantic web lets anyone say anything about anything</a:t>
            </a:r>
          </a:p>
          <a:p>
            <a:pPr lvl="1"/>
            <a:r>
              <a:rPr lang="en-US" dirty="0" smtClean="0"/>
              <a:t>Understandable to both people and machines</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r>
              <a:rPr lang="en-US" dirty="0" smtClean="0"/>
              <a:t>The web is (or soon will be) a semantic web</a:t>
            </a:r>
          </a:p>
          <a:p>
            <a:pPr lvl="1">
              <a:spcAft>
                <a:spcPts val="0"/>
              </a:spcAft>
            </a:pPr>
            <a:r>
              <a:rPr lang="en-US" dirty="0" smtClean="0"/>
              <a:t>Linked Data interoperability</a:t>
            </a:r>
          </a:p>
          <a:p>
            <a:pPr lvl="1" indent="-3175">
              <a:spcAft>
                <a:spcPts val="0"/>
              </a:spcAft>
              <a:buNone/>
            </a:pPr>
            <a:r>
              <a:rPr lang="en-US" sz="1600" i="1" dirty="0" smtClean="0">
                <a:hlinkClick r:id="rId3"/>
              </a:rPr>
              <a:t>http://linkeddata.org/</a:t>
            </a:r>
            <a:r>
              <a:rPr lang="en-US" i="1" dirty="0" smtClean="0"/>
              <a:t> </a:t>
            </a:r>
            <a:endParaRPr lang="en-US" i="1" dirty="0"/>
          </a:p>
        </p:txBody>
      </p:sp>
      <p:pic>
        <p:nvPicPr>
          <p:cNvPr id="4" name="Picture 2"/>
          <p:cNvPicPr>
            <a:picLocks noChangeAspect="1" noChangeArrowheads="1"/>
          </p:cNvPicPr>
          <p:nvPr/>
        </p:nvPicPr>
        <p:blipFill>
          <a:blip r:embed="rId4" cstate="print"/>
          <a:srcRect/>
          <a:stretch>
            <a:fillRect/>
          </a:stretch>
        </p:blipFill>
        <p:spPr bwMode="auto">
          <a:xfrm>
            <a:off x="1295400" y="2593785"/>
            <a:ext cx="2890196" cy="1919090"/>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pic>
        <p:nvPicPr>
          <p:cNvPr id="5" name="Picture 4"/>
          <p:cNvPicPr>
            <a:picLocks noChangeAspect="1" noChangeArrowheads="1"/>
          </p:cNvPicPr>
          <p:nvPr/>
        </p:nvPicPr>
        <p:blipFill>
          <a:blip r:embed="rId5" cstate="print"/>
          <a:srcRect/>
          <a:stretch>
            <a:fillRect/>
          </a:stretch>
        </p:blipFill>
        <p:spPr bwMode="auto">
          <a:xfrm>
            <a:off x="4800601" y="2590800"/>
            <a:ext cx="2590799" cy="1943099"/>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semantic?</a:t>
            </a:r>
            <a:endParaRPr lang="en-US" dirty="0"/>
          </a:p>
        </p:txBody>
      </p:sp>
      <p:sp>
        <p:nvSpPr>
          <p:cNvPr id="3" name="Content Placeholder 2"/>
          <p:cNvSpPr>
            <a:spLocks noGrp="1"/>
          </p:cNvSpPr>
          <p:nvPr>
            <p:ph idx="1"/>
          </p:nvPr>
        </p:nvSpPr>
        <p:spPr/>
        <p:txBody>
          <a:bodyPr/>
          <a:lstStyle/>
          <a:p>
            <a:r>
              <a:rPr lang="en-US" dirty="0" smtClean="0"/>
              <a:t>Triples all the way down…</a:t>
            </a:r>
          </a:p>
          <a:p>
            <a:pPr lvl="1"/>
            <a:r>
              <a:rPr lang="en-US" dirty="0" smtClean="0"/>
              <a:t>Data expressed as triples</a:t>
            </a:r>
          </a:p>
          <a:p>
            <a:pPr lvl="1"/>
            <a:r>
              <a:rPr lang="en-US" dirty="0" smtClean="0"/>
              <a:t>Data definition (i.e., ontology) expressed as triples</a:t>
            </a:r>
          </a:p>
          <a:p>
            <a:pPr lvl="1"/>
            <a:r>
              <a:rPr lang="en-US" dirty="0" smtClean="0"/>
              <a:t>Ontology definition expressed as triples</a:t>
            </a:r>
          </a:p>
          <a:p>
            <a:r>
              <a:rPr lang="en-US" dirty="0" smtClean="0"/>
              <a:t>Facilitates self-configuration and easy extension</a:t>
            </a:r>
          </a:p>
          <a:p>
            <a:pPr lvl="1"/>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lstStyle/>
          <a:p>
            <a:r>
              <a:rPr lang="en-US" dirty="0" smtClean="0"/>
              <a:t>“Trust, but verify”</a:t>
            </a:r>
          </a:p>
          <a:p>
            <a:pPr lvl="1"/>
            <a:r>
              <a:rPr lang="en-US" dirty="0" smtClean="0"/>
              <a:t>Complete change history at the assertion level</a:t>
            </a:r>
          </a:p>
          <a:p>
            <a:pPr lvl="2">
              <a:spcAft>
                <a:spcPts val="600"/>
              </a:spcAft>
            </a:pPr>
            <a:r>
              <a:rPr lang="en-US" i="1" dirty="0" smtClean="0">
                <a:solidFill>
                  <a:schemeClr val="accent4">
                    <a:lumMod val="75000"/>
                  </a:schemeClr>
                </a:solidFill>
              </a:rPr>
              <a:t>Who made the assertion, and when</a:t>
            </a:r>
          </a:p>
          <a:p>
            <a:pPr lvl="2"/>
            <a:r>
              <a:rPr lang="en-US" i="1" dirty="0" smtClean="0">
                <a:solidFill>
                  <a:schemeClr val="accent4">
                    <a:lumMod val="75000"/>
                  </a:schemeClr>
                </a:solidFill>
              </a:rPr>
              <a:t>Confidence based on institutional reputation</a:t>
            </a:r>
          </a:p>
          <a:p>
            <a:pPr lvl="1"/>
            <a:r>
              <a:rPr lang="en-US" dirty="0" smtClean="0"/>
              <a:t>Imprimatur of technically knowledgeable reviewers</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5019188" y="4114801"/>
            <a:ext cx="3667612" cy="2133600"/>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a:t>
            </a:r>
            <a:endParaRPr lang="en-US" dirty="0"/>
          </a:p>
        </p:txBody>
      </p:sp>
      <p:sp>
        <p:nvSpPr>
          <p:cNvPr id="3" name="Content Placeholder 2"/>
          <p:cNvSpPr>
            <a:spLocks noGrp="1"/>
          </p:cNvSpPr>
          <p:nvPr>
            <p:ph idx="1"/>
          </p:nvPr>
        </p:nvSpPr>
        <p:spPr/>
        <p:txBody>
          <a:bodyPr/>
          <a:lstStyle/>
          <a:p>
            <a:r>
              <a:rPr lang="en-US" dirty="0" smtClean="0"/>
              <a:t>Consumer		</a:t>
            </a:r>
            <a:r>
              <a:rPr lang="en-US" i="1" dirty="0" smtClean="0">
                <a:solidFill>
                  <a:schemeClr val="accent4">
                    <a:lumMod val="75000"/>
                  </a:schemeClr>
                </a:solidFill>
              </a:rPr>
              <a:t>Anonymous read</a:t>
            </a:r>
            <a:endParaRPr lang="en-US" dirty="0" smtClean="0">
              <a:solidFill>
                <a:schemeClr val="accent4">
                  <a:lumMod val="75000"/>
                </a:schemeClr>
              </a:solidFill>
            </a:endParaRPr>
          </a:p>
          <a:p>
            <a:r>
              <a:rPr lang="en-US" dirty="0" smtClean="0"/>
              <a:t>Contributor		</a:t>
            </a:r>
            <a:r>
              <a:rPr lang="en-US" i="1" dirty="0" smtClean="0">
                <a:solidFill>
                  <a:schemeClr val="accent4">
                    <a:lumMod val="75000"/>
                  </a:schemeClr>
                </a:solidFill>
              </a:rPr>
              <a:t>Read + write</a:t>
            </a:r>
            <a:endParaRPr lang="en-US" dirty="0" smtClean="0">
              <a:solidFill>
                <a:schemeClr val="accent4">
                  <a:lumMod val="75000"/>
                </a:schemeClr>
              </a:solidFill>
            </a:endParaRPr>
          </a:p>
          <a:p>
            <a:r>
              <a:rPr lang="en-US" dirty="0" smtClean="0"/>
              <a:t>Reviewer		</a:t>
            </a:r>
            <a:r>
              <a:rPr lang="en-US" i="1" dirty="0" smtClean="0">
                <a:solidFill>
                  <a:schemeClr val="accent4">
                    <a:lumMod val="75000"/>
                  </a:schemeClr>
                </a:solidFill>
              </a:rPr>
              <a:t>Read + write + review</a:t>
            </a:r>
            <a:endParaRPr lang="en-US" dirty="0" smtClean="0">
              <a:solidFill>
                <a:schemeClr val="accent4">
                  <a:lumMod val="75000"/>
                </a:schemeClr>
              </a:solidFill>
            </a:endParaRPr>
          </a:p>
          <a:p>
            <a:r>
              <a:rPr lang="en-US" dirty="0" smtClean="0"/>
              <a:t>Administrator	</a:t>
            </a:r>
            <a:r>
              <a:rPr lang="en-US" i="1" dirty="0" smtClean="0">
                <a:solidFill>
                  <a:schemeClr val="accent4">
                    <a:lumMod val="75000"/>
                  </a:schemeClr>
                </a:solidFill>
              </a:rPr>
              <a:t>Read + write + review + administer</a:t>
            </a:r>
            <a:endParaRPr lang="en-US" dirty="0">
              <a:solidFill>
                <a:schemeClr val="accent4">
                  <a:lumMod val="75000"/>
                </a:schemeClr>
              </a:solidFill>
            </a:endParaRPr>
          </a:p>
        </p:txBody>
      </p:sp>
      <p:pic>
        <p:nvPicPr>
          <p:cNvPr id="4" name="Picture 2"/>
          <p:cNvPicPr>
            <a:picLocks noChangeAspect="1" noChangeArrowheads="1"/>
          </p:cNvPicPr>
          <p:nvPr/>
        </p:nvPicPr>
        <p:blipFill>
          <a:blip r:embed="rId3" cstate="print"/>
          <a:srcRect/>
          <a:stretch>
            <a:fillRect/>
          </a:stretch>
        </p:blipFill>
        <p:spPr bwMode="auto">
          <a:xfrm>
            <a:off x="609600" y="4343400"/>
            <a:ext cx="1585843" cy="1519238"/>
          </a:xfrm>
          <a:prstGeom prst="rect">
            <a:avLst/>
          </a:prstGeom>
          <a:noFill/>
          <a:ln w="9525">
            <a:noFill/>
            <a:miter lim="800000"/>
            <a:headEnd/>
            <a:tailEnd/>
          </a:ln>
          <a:effectLst>
            <a:outerShdw blurRad="190500" dist="190500" dir="2700000" algn="tl" rotWithShape="0">
              <a:prstClr val="black">
                <a:alpha val="40000"/>
              </a:prstClr>
            </a:outerShdw>
          </a:effectLst>
        </p:spPr>
      </p:pic>
      <p:pic>
        <p:nvPicPr>
          <p:cNvPr id="5" name="Picture 3"/>
          <p:cNvPicPr>
            <a:picLocks noChangeAspect="1" noChangeArrowheads="1"/>
          </p:cNvPicPr>
          <p:nvPr/>
        </p:nvPicPr>
        <p:blipFill>
          <a:blip r:embed="rId4" cstate="print"/>
          <a:srcRect/>
          <a:stretch>
            <a:fillRect/>
          </a:stretch>
        </p:blipFill>
        <p:spPr bwMode="auto">
          <a:xfrm>
            <a:off x="2743200" y="4343400"/>
            <a:ext cx="1314450" cy="1314450"/>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pic>
        <p:nvPicPr>
          <p:cNvPr id="6" name="Picture 4"/>
          <p:cNvPicPr>
            <a:picLocks noChangeAspect="1" noChangeArrowheads="1"/>
          </p:cNvPicPr>
          <p:nvPr/>
        </p:nvPicPr>
        <p:blipFill>
          <a:blip r:embed="rId5" cstate="print"/>
          <a:srcRect/>
          <a:stretch>
            <a:fillRect/>
          </a:stretch>
        </p:blipFill>
        <p:spPr bwMode="auto">
          <a:xfrm>
            <a:off x="4572000" y="4619625"/>
            <a:ext cx="1828800" cy="638175"/>
          </a:xfrm>
          <a:prstGeom prst="rect">
            <a:avLst/>
          </a:prstGeom>
          <a:noFill/>
          <a:ln w="9525">
            <a:noFill/>
            <a:miter lim="800000"/>
            <a:headEnd/>
            <a:tailEnd/>
          </a:ln>
          <a:effectLst>
            <a:outerShdw blurRad="190500" dist="190500" dir="2700000" algn="tl" rotWithShape="0">
              <a:prstClr val="black">
                <a:alpha val="40000"/>
              </a:prstClr>
            </a:outerShdw>
          </a:effectLst>
        </p:spPr>
      </p:pic>
      <p:pic>
        <p:nvPicPr>
          <p:cNvPr id="7" name="Picture 5"/>
          <p:cNvPicPr>
            <a:picLocks noChangeAspect="1" noChangeArrowheads="1"/>
          </p:cNvPicPr>
          <p:nvPr/>
        </p:nvPicPr>
        <p:blipFill>
          <a:blip r:embed="rId6" cstate="print"/>
          <a:srcRect/>
          <a:stretch>
            <a:fillRect/>
          </a:stretch>
        </p:blipFill>
        <p:spPr bwMode="auto">
          <a:xfrm>
            <a:off x="6915150" y="4352925"/>
            <a:ext cx="1238250" cy="1285875"/>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data loads</a:t>
            </a:r>
            <a:endParaRPr lang="en-US" dirty="0"/>
          </a:p>
        </p:txBody>
      </p:sp>
      <p:sp>
        <p:nvSpPr>
          <p:cNvPr id="3" name="Content Placeholder 2"/>
          <p:cNvSpPr>
            <a:spLocks noGrp="1"/>
          </p:cNvSpPr>
          <p:nvPr>
            <p:ph idx="1"/>
          </p:nvPr>
        </p:nvSpPr>
        <p:spPr>
          <a:xfrm>
            <a:off x="457200" y="1371600"/>
            <a:ext cx="8229600" cy="5334000"/>
          </a:xfrm>
        </p:spPr>
        <p:txBody>
          <a:bodyPr/>
          <a:lstStyle/>
          <a:p>
            <a:pPr>
              <a:spcAft>
                <a:spcPts val="0"/>
              </a:spcAft>
            </a:pPr>
            <a:r>
              <a:rPr lang="en-US" dirty="0" smtClean="0"/>
              <a:t>MIME types from </a:t>
            </a:r>
            <a:r>
              <a:rPr lang="en-US" dirty="0" err="1" smtClean="0"/>
              <a:t>Appspot</a:t>
            </a:r>
            <a:r>
              <a:rPr lang="en-US" dirty="0" smtClean="0"/>
              <a:t> as of 2012-02-22</a:t>
            </a:r>
          </a:p>
          <a:p>
            <a:pPr indent="1588">
              <a:buNone/>
            </a:pPr>
            <a:r>
              <a:rPr lang="en-US" sz="1600" i="1" dirty="0" smtClean="0">
                <a:hlinkClick r:id="rId2"/>
              </a:rPr>
              <a:t>http://mediatypes.appspot.com/</a:t>
            </a:r>
            <a:endParaRPr lang="en-US" sz="1600" i="1" dirty="0" smtClean="0"/>
          </a:p>
          <a:p>
            <a:pPr lvl="1"/>
            <a:r>
              <a:rPr lang="en-US" dirty="0" smtClean="0">
                <a:solidFill>
                  <a:schemeClr val="accent4">
                    <a:lumMod val="75000"/>
                  </a:schemeClr>
                </a:solidFill>
              </a:rPr>
              <a:t>“</a:t>
            </a:r>
            <a:r>
              <a:rPr lang="en-US" i="1" dirty="0" smtClean="0">
                <a:solidFill>
                  <a:schemeClr val="accent4">
                    <a:lumMod val="75000"/>
                  </a:schemeClr>
                </a:solidFill>
              </a:rPr>
              <a:t>Routinely scrapped from IANA using code in the </a:t>
            </a:r>
            <a:r>
              <a:rPr lang="en-US" i="1" dirty="0" err="1" smtClean="0">
                <a:solidFill>
                  <a:schemeClr val="accent4">
                    <a:lumMod val="75000"/>
                  </a:schemeClr>
                </a:solidFill>
              </a:rPr>
              <a:t>mediatypes</a:t>
            </a:r>
            <a:r>
              <a:rPr lang="en-US" i="1" dirty="0" smtClean="0">
                <a:solidFill>
                  <a:schemeClr val="accent4">
                    <a:lumMod val="75000"/>
                  </a:schemeClr>
                </a:solidFill>
              </a:rPr>
              <a:t> Google Code project</a:t>
            </a:r>
            <a:r>
              <a:rPr lang="en-US" dirty="0" smtClean="0">
                <a:solidFill>
                  <a:schemeClr val="accent4">
                    <a:lumMod val="75000"/>
                  </a:schemeClr>
                </a:solidFill>
              </a:rPr>
              <a:t>”</a:t>
            </a:r>
          </a:p>
          <a:p>
            <a:pPr lvl="1">
              <a:spcAft>
                <a:spcPts val="0"/>
              </a:spcAft>
            </a:pPr>
            <a:r>
              <a:rPr lang="en-US" dirty="0" smtClean="0">
                <a:solidFill>
                  <a:schemeClr val="accent4">
                    <a:lumMod val="75000"/>
                  </a:schemeClr>
                </a:solidFill>
              </a:rPr>
              <a:t> </a:t>
            </a:r>
            <a:r>
              <a:rPr lang="en-US" sz="800" dirty="0" smtClean="0">
                <a:solidFill>
                  <a:schemeClr val="accent4">
                    <a:lumMod val="75000"/>
                  </a:schemeClr>
                </a:solidFill>
              </a:rPr>
              <a:t>     </a:t>
            </a:r>
            <a:r>
              <a:rPr lang="en-US" dirty="0" smtClean="0">
                <a:solidFill>
                  <a:schemeClr val="accent4">
                    <a:lumMod val="75000"/>
                  </a:schemeClr>
                </a:solidFill>
              </a:rPr>
              <a:t>809  application/*</a:t>
            </a:r>
          </a:p>
          <a:p>
            <a:pPr lvl="1" indent="-3175">
              <a:spcAft>
                <a:spcPts val="0"/>
              </a:spcAft>
              <a:buNone/>
            </a:pPr>
            <a:r>
              <a:rPr lang="en-US" sz="800" dirty="0" smtClean="0">
                <a:solidFill>
                  <a:schemeClr val="accent4">
                    <a:lumMod val="75000"/>
                  </a:schemeClr>
                </a:solidFill>
              </a:rPr>
              <a:t>        </a:t>
            </a:r>
            <a:r>
              <a:rPr lang="en-US" dirty="0" smtClean="0">
                <a:solidFill>
                  <a:schemeClr val="accent4">
                    <a:lumMod val="75000"/>
                  </a:schemeClr>
                </a:solidFill>
              </a:rPr>
              <a:t>125  audio/*</a:t>
            </a:r>
          </a:p>
          <a:p>
            <a:pPr lvl="1" indent="-3175">
              <a:spcAft>
                <a:spcPts val="0"/>
              </a:spcAft>
              <a:buNone/>
            </a:pPr>
            <a:r>
              <a:rPr lang="en-US" sz="800" dirty="0" smtClean="0">
                <a:solidFill>
                  <a:schemeClr val="accent4">
                    <a:lumMod val="75000"/>
                  </a:schemeClr>
                </a:solidFill>
              </a:rPr>
              <a:t>              </a:t>
            </a:r>
            <a:r>
              <a:rPr lang="en-US" dirty="0" smtClean="0">
                <a:solidFill>
                  <a:schemeClr val="accent4">
                    <a:lumMod val="75000"/>
                  </a:schemeClr>
                </a:solidFill>
              </a:rPr>
              <a:t>39  image/*</a:t>
            </a:r>
          </a:p>
          <a:p>
            <a:pPr lvl="1" indent="-3175">
              <a:spcAft>
                <a:spcPts val="0"/>
              </a:spcAft>
              <a:buNone/>
            </a:pPr>
            <a:r>
              <a:rPr lang="en-US" sz="800" dirty="0" smtClean="0">
                <a:solidFill>
                  <a:schemeClr val="accent4">
                    <a:lumMod val="75000"/>
                  </a:schemeClr>
                </a:solidFill>
              </a:rPr>
              <a:t>              </a:t>
            </a:r>
            <a:r>
              <a:rPr lang="en-US" dirty="0" smtClean="0">
                <a:solidFill>
                  <a:schemeClr val="accent4">
                    <a:lumMod val="75000"/>
                  </a:schemeClr>
                </a:solidFill>
              </a:rPr>
              <a:t>19  message/*</a:t>
            </a:r>
          </a:p>
          <a:p>
            <a:pPr lvl="1" indent="-3175">
              <a:spcAft>
                <a:spcPts val="0"/>
              </a:spcAft>
              <a:buNone/>
            </a:pPr>
            <a:r>
              <a:rPr lang="en-US" sz="800" dirty="0" smtClean="0">
                <a:solidFill>
                  <a:schemeClr val="accent4">
                    <a:lumMod val="75000"/>
                  </a:schemeClr>
                </a:solidFill>
              </a:rPr>
              <a:t>              </a:t>
            </a:r>
            <a:r>
              <a:rPr lang="en-US" dirty="0" smtClean="0">
                <a:solidFill>
                  <a:schemeClr val="accent4">
                    <a:lumMod val="75000"/>
                  </a:schemeClr>
                </a:solidFill>
              </a:rPr>
              <a:t>14  model/*</a:t>
            </a:r>
          </a:p>
          <a:p>
            <a:pPr lvl="1" indent="-3175">
              <a:spcAft>
                <a:spcPts val="0"/>
              </a:spcAft>
              <a:buNone/>
            </a:pPr>
            <a:r>
              <a:rPr lang="en-US" sz="800" dirty="0" smtClean="0">
                <a:solidFill>
                  <a:schemeClr val="accent4">
                    <a:lumMod val="75000"/>
                  </a:schemeClr>
                </a:solidFill>
              </a:rPr>
              <a:t>              </a:t>
            </a:r>
            <a:r>
              <a:rPr lang="en-US" dirty="0" smtClean="0">
                <a:solidFill>
                  <a:schemeClr val="accent4">
                    <a:lumMod val="75000"/>
                  </a:schemeClr>
                </a:solidFill>
              </a:rPr>
              <a:t>14  multipart/*</a:t>
            </a:r>
          </a:p>
          <a:p>
            <a:pPr lvl="1" indent="-3175">
              <a:spcAft>
                <a:spcPts val="0"/>
              </a:spcAft>
              <a:buNone/>
            </a:pPr>
            <a:r>
              <a:rPr lang="en-US" sz="800" dirty="0" smtClean="0">
                <a:solidFill>
                  <a:schemeClr val="accent4">
                    <a:lumMod val="75000"/>
                  </a:schemeClr>
                </a:solidFill>
              </a:rPr>
              <a:t>               </a:t>
            </a:r>
            <a:r>
              <a:rPr lang="en-US" dirty="0" smtClean="0">
                <a:solidFill>
                  <a:schemeClr val="accent4">
                    <a:lumMod val="75000"/>
                  </a:schemeClr>
                </a:solidFill>
              </a:rPr>
              <a:t>51  text/*</a:t>
            </a:r>
          </a:p>
          <a:p>
            <a:pPr lvl="1" indent="-3175">
              <a:spcAft>
                <a:spcPts val="0"/>
              </a:spcAft>
              <a:buNone/>
            </a:pPr>
            <a:r>
              <a:rPr lang="en-US" sz="800" u="sng" dirty="0" smtClean="0">
                <a:solidFill>
                  <a:schemeClr val="accent4">
                    <a:lumMod val="75000"/>
                  </a:schemeClr>
                </a:solidFill>
              </a:rPr>
              <a:t>               </a:t>
            </a:r>
            <a:r>
              <a:rPr lang="en-US" u="sng" dirty="0" smtClean="0">
                <a:solidFill>
                  <a:schemeClr val="accent4">
                    <a:lumMod val="75000"/>
                  </a:schemeClr>
                </a:solidFill>
              </a:rPr>
              <a:t>56 </a:t>
            </a:r>
            <a:r>
              <a:rPr lang="en-US" dirty="0" smtClean="0">
                <a:solidFill>
                  <a:schemeClr val="accent4">
                    <a:lumMod val="75000"/>
                  </a:schemeClr>
                </a:solidFill>
              </a:rPr>
              <a:t> video/*</a:t>
            </a:r>
          </a:p>
          <a:p>
            <a:pPr lvl="1" indent="-3175">
              <a:buNone/>
            </a:pPr>
            <a:r>
              <a:rPr lang="en-US" dirty="0" smtClean="0">
                <a:solidFill>
                  <a:schemeClr val="accent4">
                    <a:lumMod val="75000"/>
                  </a:schemeClr>
                </a:solidFill>
              </a:rPr>
              <a:t>1,127</a:t>
            </a:r>
          </a:p>
          <a:p>
            <a:pPr lvl="1"/>
            <a:r>
              <a:rPr lang="en-US" dirty="0" smtClean="0"/>
              <a:t>Plus 71 defined by PRONOM</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data loads</a:t>
            </a:r>
            <a:endParaRPr lang="en-US" dirty="0"/>
          </a:p>
        </p:txBody>
      </p:sp>
      <p:sp>
        <p:nvSpPr>
          <p:cNvPr id="3" name="Content Placeholder 2"/>
          <p:cNvSpPr>
            <a:spLocks noGrp="1"/>
          </p:cNvSpPr>
          <p:nvPr>
            <p:ph idx="1"/>
          </p:nvPr>
        </p:nvSpPr>
        <p:spPr>
          <a:xfrm>
            <a:off x="457200" y="1371600"/>
            <a:ext cx="8229600" cy="5257800"/>
          </a:xfrm>
        </p:spPr>
        <p:txBody>
          <a:bodyPr/>
          <a:lstStyle/>
          <a:p>
            <a:pPr>
              <a:spcAft>
                <a:spcPts val="0"/>
              </a:spcAft>
            </a:pPr>
            <a:r>
              <a:rPr lang="en-US" dirty="0" smtClean="0"/>
              <a:t>PRONOM as of 2012-02-21</a:t>
            </a:r>
          </a:p>
          <a:p>
            <a:pPr indent="1588">
              <a:buNone/>
            </a:pPr>
            <a:r>
              <a:rPr lang="en-US" sz="1600" i="1" dirty="0" smtClean="0">
                <a:hlinkClick r:id="rId2"/>
              </a:rPr>
              <a:t>http://www.nationalarchives.gov.uk/PRONOM</a:t>
            </a:r>
            <a:r>
              <a:rPr lang="en-US" sz="1600" i="1" dirty="0" smtClean="0"/>
              <a:t> </a:t>
            </a:r>
          </a:p>
          <a:p>
            <a:pPr lvl="1">
              <a:spcAft>
                <a:spcPts val="0"/>
              </a:spcAft>
            </a:pPr>
            <a:r>
              <a:rPr lang="en-US" sz="2000" dirty="0" smtClean="0">
                <a:solidFill>
                  <a:schemeClr val="accent4">
                    <a:lumMod val="75000"/>
                  </a:schemeClr>
                </a:solidFill>
              </a:rPr>
              <a:t> </a:t>
            </a:r>
            <a:r>
              <a:rPr lang="en-US" sz="800" dirty="0" smtClean="0">
                <a:solidFill>
                  <a:schemeClr val="accent4">
                    <a:lumMod val="75000"/>
                  </a:schemeClr>
                </a:solidFill>
              </a:rPr>
              <a:t>      </a:t>
            </a:r>
            <a:r>
              <a:rPr lang="en-US" sz="2000" dirty="0" smtClean="0">
                <a:solidFill>
                  <a:schemeClr val="accent4">
                    <a:lumMod val="75000"/>
                  </a:schemeClr>
                </a:solidFill>
              </a:rPr>
              <a:t>846 file formats</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28 character encodings</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17 compression algorithms</a:t>
            </a:r>
          </a:p>
          <a:p>
            <a:pPr lvl="1" indent="-3175">
              <a:spcAft>
                <a:spcPts val="0"/>
              </a:spcAft>
              <a:buNone/>
            </a:pPr>
            <a:r>
              <a:rPr lang="en-US" sz="2000" dirty="0" smtClean="0">
                <a:solidFill>
                  <a:schemeClr val="accent4">
                    <a:lumMod val="75000"/>
                  </a:schemeClr>
                </a:solidFill>
              </a:rPr>
              <a:t>1,237 identifiers</a:t>
            </a:r>
          </a:p>
          <a:p>
            <a:pPr lvl="1" indent="-3175">
              <a:spcAft>
                <a:spcPts val="0"/>
              </a:spcAft>
              <a:buNone/>
            </a:pPr>
            <a:r>
              <a:rPr lang="en-US" sz="2000" dirty="0" smtClean="0">
                <a:solidFill>
                  <a:schemeClr val="accent4">
                    <a:lumMod val="75000"/>
                  </a:schemeClr>
                </a:solidFill>
              </a:rPr>
              <a:t>1,006 external signatures</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494 internal signatures</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71 MIME types (</a:t>
            </a:r>
            <a:r>
              <a:rPr lang="en-US" sz="2000" i="1" dirty="0" smtClean="0">
                <a:solidFill>
                  <a:schemeClr val="accent4">
                    <a:lumMod val="75000"/>
                  </a:schemeClr>
                </a:solidFill>
              </a:rPr>
              <a:t>not in </a:t>
            </a:r>
            <a:r>
              <a:rPr lang="en-US" sz="2000" i="1" dirty="0" err="1" smtClean="0">
                <a:solidFill>
                  <a:schemeClr val="accent4">
                    <a:lumMod val="75000"/>
                  </a:schemeClr>
                </a:solidFill>
              </a:rPr>
              <a:t>Appspot</a:t>
            </a:r>
            <a:r>
              <a:rPr lang="en-US" sz="2000" dirty="0" smtClean="0">
                <a:solidFill>
                  <a:schemeClr val="accent4">
                    <a:lumMod val="75000"/>
                  </a:schemeClr>
                </a:solidFill>
              </a:rPr>
              <a:t>)</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156 agents</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268 software packages</a:t>
            </a:r>
          </a:p>
          <a:p>
            <a:pPr lvl="1" indent="-3175">
              <a:spcAft>
                <a:spcPts val="0"/>
              </a:spcAft>
              <a:buNone/>
            </a:pPr>
            <a:r>
              <a:rPr lang="en-US" sz="2000" dirty="0" smtClean="0">
                <a:solidFill>
                  <a:schemeClr val="accent4">
                    <a:lumMod val="75000"/>
                  </a:schemeClr>
                </a:solidFill>
              </a:rPr>
              <a:t>2,080 software processes</a:t>
            </a:r>
          </a:p>
          <a:p>
            <a:pPr lvl="1" indent="-3175">
              <a:spcAft>
                <a:spcPts val="0"/>
              </a:spcAft>
              <a:buNone/>
            </a:pPr>
            <a:r>
              <a:rPr lang="en-US" sz="800" dirty="0" smtClean="0">
                <a:solidFill>
                  <a:schemeClr val="accent4">
                    <a:lumMod val="75000"/>
                  </a:schemeClr>
                </a:solidFill>
              </a:rPr>
              <a:t>             </a:t>
            </a:r>
            <a:r>
              <a:rPr lang="en-US" sz="2000" dirty="0" smtClean="0">
                <a:solidFill>
                  <a:schemeClr val="accent4">
                    <a:lumMod val="75000"/>
                  </a:schemeClr>
                </a:solidFill>
              </a:rPr>
              <a:t>23 IPR statements</a:t>
            </a:r>
          </a:p>
          <a:p>
            <a:pPr lvl="1" indent="-3175">
              <a:spcAft>
                <a:spcPts val="0"/>
              </a:spcAft>
              <a:buNone/>
            </a:pPr>
            <a:r>
              <a:rPr lang="en-US" sz="800" u="sng" dirty="0" smtClean="0">
                <a:solidFill>
                  <a:schemeClr val="accent4">
                    <a:lumMod val="75000"/>
                  </a:schemeClr>
                </a:solidFill>
              </a:rPr>
              <a:t>        </a:t>
            </a:r>
            <a:r>
              <a:rPr lang="en-US" sz="2000" u="sng" dirty="0" smtClean="0">
                <a:solidFill>
                  <a:schemeClr val="accent4">
                    <a:lumMod val="75000"/>
                  </a:schemeClr>
                </a:solidFill>
              </a:rPr>
              <a:t>217</a:t>
            </a:r>
            <a:r>
              <a:rPr lang="en-US" sz="2000" dirty="0" smtClean="0">
                <a:solidFill>
                  <a:schemeClr val="accent4">
                    <a:lumMod val="75000"/>
                  </a:schemeClr>
                </a:solidFill>
              </a:rPr>
              <a:t> relationships</a:t>
            </a:r>
          </a:p>
          <a:p>
            <a:pPr lvl="1" indent="-3175">
              <a:spcAft>
                <a:spcPts val="0"/>
              </a:spcAft>
              <a:buNone/>
            </a:pPr>
            <a:r>
              <a:rPr lang="en-US" sz="2000" dirty="0" smtClean="0">
                <a:solidFill>
                  <a:schemeClr val="accent4">
                    <a:lumMod val="75000"/>
                  </a:schemeClr>
                </a:solidFill>
              </a:rPr>
              <a:t>8,274 </a:t>
            </a:r>
          </a:p>
          <a:p>
            <a:pPr lvl="1" indent="-3175">
              <a:spcAft>
                <a:spcPts val="0"/>
              </a:spcAft>
              <a:buNone/>
            </a:pPr>
            <a:endParaRPr lang="en-US" dirty="0" smtClean="0">
              <a:solidFill>
                <a:schemeClr val="accent4">
                  <a:lumMod val="75000"/>
                </a:schemeClr>
              </a:solidFill>
            </a:endParaRPr>
          </a:p>
          <a:p>
            <a:pPr indent="0">
              <a:buNone/>
            </a:pPr>
            <a:endParaRPr lang="en-US" dirty="0" smtClean="0"/>
          </a:p>
        </p:txBody>
      </p:sp>
      <p:sp>
        <p:nvSpPr>
          <p:cNvPr id="6" name="TextBox 5"/>
          <p:cNvSpPr txBox="1"/>
          <p:nvPr/>
        </p:nvSpPr>
        <p:spPr>
          <a:xfrm>
            <a:off x="5181600" y="1371600"/>
            <a:ext cx="3581400" cy="1538883"/>
          </a:xfrm>
          <a:prstGeom prst="rect">
            <a:avLst/>
          </a:prstGeom>
          <a:noFill/>
        </p:spPr>
        <p:txBody>
          <a:bodyPr wrap="square" rtlCol="0">
            <a:spAutoFit/>
          </a:bodyPr>
          <a:lstStyle/>
          <a:p>
            <a:pPr marL="344488" indent="-344488">
              <a:spcAft>
                <a:spcPts val="1200"/>
              </a:spcAft>
              <a:buClr>
                <a:schemeClr val="accent4">
                  <a:lumMod val="60000"/>
                  <a:lumOff val="40000"/>
                </a:schemeClr>
              </a:buClr>
              <a:buSzPct val="90000"/>
              <a:buFont typeface="Wingdings" pitchFamily="2" charset="2"/>
              <a:buChar char="n"/>
            </a:pPr>
            <a:r>
              <a:rPr lang="en-US" sz="2400" dirty="0" smtClean="0"/>
              <a:t>Special thanks to TNA</a:t>
            </a:r>
          </a:p>
          <a:p>
            <a:pPr marL="801688" lvl="1" indent="-344488">
              <a:buClr>
                <a:schemeClr val="accent4">
                  <a:lumMod val="60000"/>
                  <a:lumOff val="40000"/>
                </a:schemeClr>
              </a:buClr>
              <a:buSzPct val="80000"/>
              <a:buFont typeface="Arial" pitchFamily="34" charset="0"/>
              <a:buChar char="►"/>
            </a:pPr>
            <a:r>
              <a:rPr lang="en-US" sz="2000" i="1" dirty="0" smtClean="0">
                <a:solidFill>
                  <a:schemeClr val="accent4">
                    <a:lumMod val="75000"/>
                  </a:schemeClr>
                </a:solidFill>
              </a:rPr>
              <a:t>Spencer Ross</a:t>
            </a:r>
          </a:p>
          <a:p>
            <a:pPr marL="801688" lvl="1" indent="-344488">
              <a:buClr>
                <a:schemeClr val="accent4">
                  <a:lumMod val="60000"/>
                  <a:lumOff val="40000"/>
                </a:schemeClr>
              </a:buClr>
              <a:buSzPct val="80000"/>
              <a:buFont typeface="Arial" pitchFamily="34" charset="0"/>
              <a:buChar char="►"/>
            </a:pPr>
            <a:r>
              <a:rPr lang="en-US" sz="2000" i="1" dirty="0" smtClean="0">
                <a:solidFill>
                  <a:schemeClr val="accent4">
                    <a:lumMod val="75000"/>
                  </a:schemeClr>
                </a:solidFill>
              </a:rPr>
              <a:t>Tracey Powell</a:t>
            </a:r>
          </a:p>
          <a:p>
            <a:pPr marL="801688" lvl="1" indent="-344488">
              <a:buClr>
                <a:schemeClr val="accent4">
                  <a:lumMod val="60000"/>
                  <a:lumOff val="40000"/>
                </a:schemeClr>
              </a:buClr>
              <a:buSzPct val="80000"/>
              <a:buFont typeface="Arial" pitchFamily="34" charset="0"/>
              <a:buChar char="►"/>
            </a:pPr>
            <a:r>
              <a:rPr lang="en-US" sz="2000" i="1" dirty="0" smtClean="0">
                <a:solidFill>
                  <a:schemeClr val="accent4">
                    <a:lumMod val="75000"/>
                  </a:schemeClr>
                </a:solidFill>
              </a:rPr>
              <a:t>Tim Gollins</a:t>
            </a:r>
            <a:endParaRPr lang="en-US" sz="2000" i="1"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licensing</a:t>
            </a:r>
            <a:endParaRPr lang="en-US" dirty="0"/>
          </a:p>
        </p:txBody>
      </p:sp>
      <p:sp>
        <p:nvSpPr>
          <p:cNvPr id="3" name="Content Placeholder 2"/>
          <p:cNvSpPr>
            <a:spLocks noGrp="1"/>
          </p:cNvSpPr>
          <p:nvPr>
            <p:ph idx="1"/>
          </p:nvPr>
        </p:nvSpPr>
        <p:spPr/>
        <p:txBody>
          <a:bodyPr/>
          <a:lstStyle/>
          <a:p>
            <a:pPr>
              <a:spcAft>
                <a:spcPts val="0"/>
              </a:spcAft>
            </a:pPr>
            <a:r>
              <a:rPr lang="en-US" dirty="0" smtClean="0"/>
              <a:t>PRONOM data contributed under UK Open Government License (OGL)</a:t>
            </a:r>
          </a:p>
          <a:p>
            <a:pPr indent="-3175">
              <a:buNone/>
            </a:pPr>
            <a:r>
              <a:rPr lang="en-US" sz="1600" i="1" dirty="0" smtClean="0">
                <a:hlinkClick r:id="rId2"/>
              </a:rPr>
              <a:t>http://www.nationalarchives.gov.uk/doc/open-government-licence/</a:t>
            </a:r>
            <a:endParaRPr lang="en-US" sz="1600" i="1" dirty="0" smtClean="0"/>
          </a:p>
          <a:p>
            <a:pPr>
              <a:spcAft>
                <a:spcPts val="0"/>
              </a:spcAft>
            </a:pPr>
            <a:r>
              <a:rPr lang="en-US" dirty="0" smtClean="0"/>
              <a:t>Other submissions contributed under under Creative Commons Attribution license (CC-BY)</a:t>
            </a:r>
          </a:p>
          <a:p>
            <a:pPr indent="-3175">
              <a:buNone/>
            </a:pPr>
            <a:r>
              <a:rPr lang="en-US" sz="1600" i="1" dirty="0" smtClean="0">
                <a:hlinkClick r:id="rId3"/>
              </a:rPr>
              <a:t>http://creativecommons.org/licenses/by/3.0/</a:t>
            </a:r>
            <a:endParaRPr lang="en-US" sz="1600" i="1" dirty="0" smtClean="0"/>
          </a:p>
          <a:p>
            <a:endParaRPr lang="en-US" dirty="0"/>
          </a:p>
        </p:txBody>
      </p:sp>
      <p:pic>
        <p:nvPicPr>
          <p:cNvPr id="1028" name="Picture 4"/>
          <p:cNvPicPr>
            <a:picLocks noChangeAspect="1" noChangeArrowheads="1"/>
          </p:cNvPicPr>
          <p:nvPr/>
        </p:nvPicPr>
        <p:blipFill>
          <a:blip r:embed="rId4" cstate="print"/>
          <a:srcRect/>
          <a:stretch>
            <a:fillRect/>
          </a:stretch>
        </p:blipFill>
        <p:spPr bwMode="auto">
          <a:xfrm>
            <a:off x="1676400" y="3733800"/>
            <a:ext cx="6981825" cy="2791241"/>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idx="1"/>
          </p:nvPr>
        </p:nvSpPr>
        <p:spPr/>
        <p:txBody>
          <a:bodyPr/>
          <a:lstStyle/>
          <a:p>
            <a:pPr>
              <a:spcAft>
                <a:spcPts val="0"/>
              </a:spcAft>
            </a:pPr>
            <a:r>
              <a:rPr lang="en-US" dirty="0" smtClean="0"/>
              <a:t>UDFR listserv</a:t>
            </a:r>
          </a:p>
          <a:p>
            <a:pPr indent="1588">
              <a:spcAft>
                <a:spcPts val="0"/>
              </a:spcAft>
              <a:buNone/>
            </a:pPr>
            <a:r>
              <a:rPr lang="en-US" sz="1600" i="1" dirty="0" smtClean="0">
                <a:hlinkClick r:id="rId2"/>
              </a:rPr>
              <a:t>udfr-l@listserv.ucop.edu</a:t>
            </a:r>
            <a:endParaRPr lang="en-US" sz="1600" i="1" dirty="0" smtClean="0"/>
          </a:p>
          <a:p>
            <a:pPr indent="1588">
              <a:buNone/>
            </a:pPr>
            <a:r>
              <a:rPr lang="en-US" sz="1600" i="1" dirty="0" smtClean="0">
                <a:hlinkClick r:id="rId3"/>
              </a:rPr>
              <a:t>http://listserv.ucop.edu/cgi-bin/wa.exe?A0=UDFR-L</a:t>
            </a:r>
            <a:endParaRPr lang="en-US" sz="1600" i="1" dirty="0" smtClean="0"/>
          </a:p>
          <a:p>
            <a:pPr lvl="1">
              <a:spcAft>
                <a:spcPts val="0"/>
              </a:spcAft>
            </a:pPr>
            <a:r>
              <a:rPr lang="en-US" dirty="0" smtClean="0"/>
              <a:t>To subscribe, send “SUB UDFR-L </a:t>
            </a:r>
            <a:r>
              <a:rPr lang="en-US" i="1" dirty="0" smtClean="0"/>
              <a:t>&lt;name</a:t>
            </a:r>
            <a:r>
              <a:rPr lang="en-US" dirty="0" smtClean="0"/>
              <a:t>&gt;” to </a:t>
            </a:r>
            <a:r>
              <a:rPr lang="en-US" dirty="0" smtClean="0">
                <a:hlinkClick r:id="rId4"/>
              </a:rPr>
              <a:t>listserv@ucop.edu</a:t>
            </a:r>
            <a:r>
              <a:rPr lang="en-US" dirty="0" smtClean="0"/>
              <a:t> </a:t>
            </a:r>
            <a:endParaRPr lang="en-US" i="1" dirty="0" smtClean="0"/>
          </a:p>
          <a:p>
            <a:pPr indent="1588">
              <a:buNone/>
            </a:pPr>
            <a:r>
              <a:rPr lang="en-US" sz="1600" i="1" dirty="0" smtClean="0"/>
              <a:t> </a:t>
            </a:r>
            <a:endParaRPr lang="en-US" sz="1600" i="1" dirty="0"/>
          </a:p>
        </p:txBody>
      </p:sp>
      <p:pic>
        <p:nvPicPr>
          <p:cNvPr id="1026" name="Picture 2"/>
          <p:cNvPicPr>
            <a:picLocks noChangeAspect="1" noChangeArrowheads="1"/>
          </p:cNvPicPr>
          <p:nvPr/>
        </p:nvPicPr>
        <p:blipFill>
          <a:blip r:embed="rId5" cstate="print"/>
          <a:srcRect/>
          <a:stretch>
            <a:fillRect/>
          </a:stretch>
        </p:blipFill>
        <p:spPr bwMode="auto">
          <a:xfrm>
            <a:off x="457200" y="3054826"/>
            <a:ext cx="8229600" cy="3317644"/>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endParaRPr lang="en-US" dirty="0"/>
                    </a:p>
                  </a:txBody>
                  <a:tcPr>
                    <a:noFill/>
                  </a:tcPr>
                </a:tc>
                <a:tc>
                  <a:txBody>
                    <a:bodyPr/>
                    <a:lstStyle/>
                    <a:p>
                      <a:r>
                        <a:rPr lang="en-US" b="1" dirty="0" smtClean="0"/>
                        <a:t>09:30 – 10:00</a:t>
                      </a:r>
                      <a:endParaRPr lang="en-US" b="1" dirty="0"/>
                    </a:p>
                  </a:txBody>
                  <a:tcPr/>
                </a:tc>
                <a:tc>
                  <a:txBody>
                    <a:bodyPr/>
                    <a:lstStyle/>
                    <a:p>
                      <a:r>
                        <a:rPr lang="en-US" b="1" dirty="0" smtClean="0"/>
                        <a:t>Demonstration of main</a:t>
                      </a:r>
                      <a:r>
                        <a:rPr lang="en-US" b="1" baseline="0" dirty="0" smtClean="0"/>
                        <a:t> features</a:t>
                      </a:r>
                      <a:endParaRPr lang="en-US" b="1" dirty="0"/>
                    </a:p>
                  </a:txBody>
                  <a:tcPr/>
                </a:tc>
              </a:tr>
              <a:tr h="370840">
                <a:tc>
                  <a:txBody>
                    <a:bodyPr/>
                    <a:lstStyle/>
                    <a:p>
                      <a:endParaRPr lang="en-US" dirty="0"/>
                    </a:p>
                  </a:txBody>
                  <a:tcPr>
                    <a:noFill/>
                  </a:tcPr>
                </a:tc>
                <a:tc>
                  <a:txBody>
                    <a:bodyPr/>
                    <a:lstStyle/>
                    <a:p>
                      <a:r>
                        <a:rPr lang="en-US" dirty="0" smtClean="0"/>
                        <a:t>10:00 – 10:30</a:t>
                      </a:r>
                      <a:endParaRPr lang="en-US" dirty="0"/>
                    </a:p>
                  </a:txBody>
                  <a:tcPr/>
                </a:tc>
                <a:tc>
                  <a:txBody>
                    <a:bodyPr/>
                    <a:lstStyle/>
                    <a:p>
                      <a:r>
                        <a:rPr lang="en-US" dirty="0" smtClean="0"/>
                        <a:t>Technology stack</a:t>
                      </a:r>
                      <a:r>
                        <a:rPr lang="en-US" baseline="0" dirty="0" smtClean="0"/>
                        <a:t> and architecture</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10:30 – 10:45</a:t>
                      </a:r>
                      <a:endParaRPr lang="en-US"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endParaRPr lang="en-US" dirty="0"/>
                    </a:p>
                  </a:txBody>
                  <a:tcPr>
                    <a:noFill/>
                  </a:tcPr>
                </a:tc>
                <a:tc>
                  <a:txBody>
                    <a:bodyPr/>
                    <a:lstStyle/>
                    <a:p>
                      <a:r>
                        <a:rPr lang="en-US" dirty="0" smtClean="0"/>
                        <a:t>10:45 – 11:45</a:t>
                      </a:r>
                      <a:endParaRPr lang="en-US" dirty="0"/>
                    </a:p>
                  </a:txBody>
                  <a:tcPr/>
                </a:tc>
                <a:tc>
                  <a:txBody>
                    <a:bodyPr/>
                    <a:lstStyle/>
                    <a:p>
                      <a:r>
                        <a:rPr lang="en-US" dirty="0" smtClean="0"/>
                        <a:t>Code walk-through</a:t>
                      </a:r>
                      <a:endParaRPr lang="en-US" dirty="0"/>
                    </a:p>
                  </a:txBody>
                  <a:tcPr/>
                </a:tc>
              </a:tr>
              <a:tr h="370840">
                <a:tc>
                  <a:txBody>
                    <a:bodyPr/>
                    <a:lstStyle/>
                    <a:p>
                      <a:endParaRPr lang="en-US" dirty="0"/>
                    </a:p>
                  </a:txBody>
                  <a:tcPr>
                    <a:noFill/>
                  </a:tcPr>
                </a:tc>
                <a:tc>
                  <a:txBody>
                    <a:bodyPr/>
                    <a:lstStyle/>
                    <a:p>
                      <a:r>
                        <a:rPr lang="en-US" dirty="0" smtClean="0"/>
                        <a:t>11:45 – 12:00</a:t>
                      </a:r>
                      <a:endParaRPr lang="en-US" dirty="0"/>
                    </a:p>
                  </a:txBody>
                  <a:tcPr/>
                </a:tc>
                <a:tc>
                  <a:txBody>
                    <a:bodyPr/>
                    <a:lstStyle/>
                    <a:p>
                      <a:r>
                        <a:rPr lang="en-US" dirty="0" smtClean="0"/>
                        <a:t>Questions and discussion</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endParaRPr lang="en-US" dirty="0"/>
                    </a:p>
                  </a:txBody>
                  <a:tcPr>
                    <a:noFill/>
                  </a:tcPr>
                </a:tc>
                <a:tc>
                  <a:txBody>
                    <a:bodyPr/>
                    <a:lstStyle/>
                    <a:p>
                      <a:r>
                        <a:rPr lang="en-US" b="0" i="0" dirty="0" smtClean="0"/>
                        <a:t>09:00</a:t>
                      </a:r>
                      <a:r>
                        <a:rPr lang="en-US" b="0" i="0" baseline="0" dirty="0" smtClean="0"/>
                        <a:t> – 09.10</a:t>
                      </a:r>
                      <a:endParaRPr lang="en-US" b="0" i="0" dirty="0"/>
                    </a:p>
                  </a:txBody>
                  <a:tcPr/>
                </a:tc>
                <a:tc>
                  <a:txBody>
                    <a:bodyPr/>
                    <a:lstStyle/>
                    <a:p>
                      <a:r>
                        <a:rPr lang="en-US" b="0" i="0" dirty="0" smtClean="0"/>
                        <a:t>Introductions</a:t>
                      </a:r>
                      <a:r>
                        <a:rPr lang="en-US" b="0" i="0" baseline="0" dirty="0" smtClean="0"/>
                        <a:t> and review of goals</a:t>
                      </a:r>
                      <a:endParaRPr lang="en-US" b="0" i="0" dirty="0"/>
                    </a:p>
                  </a:txBody>
                  <a:tcPr/>
                </a:tc>
              </a:tr>
              <a:tr h="370840">
                <a:tc>
                  <a:txBody>
                    <a:bodyPr/>
                    <a:lstStyle/>
                    <a:p>
                      <a:endParaRPr lang="en-US" dirty="0"/>
                    </a:p>
                  </a:txBody>
                  <a:tcPr>
                    <a:noFill/>
                  </a:tcPr>
                </a:tc>
                <a:tc>
                  <a:txBody>
                    <a:bodyPr/>
                    <a:lstStyle/>
                    <a:p>
                      <a:r>
                        <a:rPr lang="en-US" dirty="0" smtClean="0"/>
                        <a:t>09:10 – 09:30</a:t>
                      </a:r>
                      <a:endParaRPr lang="en-US" dirty="0"/>
                    </a:p>
                  </a:txBody>
                  <a:tcPr/>
                </a:tc>
                <a:tc>
                  <a:txBody>
                    <a:bodyPr/>
                    <a:lstStyle/>
                    <a:p>
                      <a:r>
                        <a:rPr lang="en-US" dirty="0" smtClean="0"/>
                        <a:t>Background on the UDFR project</a:t>
                      </a:r>
                      <a:endParaRPr lang="en-US" dirty="0"/>
                    </a:p>
                  </a:txBody>
                  <a:tcPr/>
                </a:tc>
              </a:tr>
              <a:tr h="370840">
                <a:tc>
                  <a:txBody>
                    <a:bodyPr/>
                    <a:lstStyle/>
                    <a:p>
                      <a:endParaRPr lang="en-US" dirty="0"/>
                    </a:p>
                  </a:txBody>
                  <a:tcPr>
                    <a:noFill/>
                  </a:tcPr>
                </a:tc>
                <a:tc>
                  <a:txBody>
                    <a:bodyPr/>
                    <a:lstStyle/>
                    <a:p>
                      <a:r>
                        <a:rPr lang="en-US" dirty="0" smtClean="0"/>
                        <a:t>09:30 – 10:00</a:t>
                      </a:r>
                      <a:endParaRPr lang="en-US" dirty="0"/>
                    </a:p>
                  </a:txBody>
                  <a:tcPr/>
                </a:tc>
                <a:tc>
                  <a:txBody>
                    <a:bodyPr/>
                    <a:lstStyle/>
                    <a:p>
                      <a:r>
                        <a:rPr lang="en-US" dirty="0" smtClean="0"/>
                        <a:t>Demonstration of main</a:t>
                      </a:r>
                      <a:r>
                        <a:rPr lang="en-US" baseline="0" dirty="0" smtClean="0"/>
                        <a:t> features</a:t>
                      </a:r>
                      <a:endParaRPr lang="en-US" dirty="0"/>
                    </a:p>
                  </a:txBody>
                  <a:tcPr/>
                </a:tc>
              </a:tr>
              <a:tr h="370840">
                <a:tc>
                  <a:txBody>
                    <a:bodyPr/>
                    <a:lstStyle/>
                    <a:p>
                      <a:endParaRPr lang="en-US" dirty="0"/>
                    </a:p>
                  </a:txBody>
                  <a:tcPr>
                    <a:noFill/>
                  </a:tcPr>
                </a:tc>
                <a:tc>
                  <a:txBody>
                    <a:bodyPr/>
                    <a:lstStyle/>
                    <a:p>
                      <a:r>
                        <a:rPr lang="en-US" dirty="0" smtClean="0"/>
                        <a:t>10:00 – 10:30</a:t>
                      </a:r>
                      <a:endParaRPr lang="en-US" dirty="0"/>
                    </a:p>
                  </a:txBody>
                  <a:tcPr/>
                </a:tc>
                <a:tc>
                  <a:txBody>
                    <a:bodyPr/>
                    <a:lstStyle/>
                    <a:p>
                      <a:r>
                        <a:rPr lang="en-US" dirty="0" smtClean="0"/>
                        <a:t>Technology stack</a:t>
                      </a:r>
                      <a:r>
                        <a:rPr lang="en-US" baseline="0" dirty="0" smtClean="0"/>
                        <a:t> and architecture</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10:30 – 10:45</a:t>
                      </a:r>
                      <a:endParaRPr lang="en-US"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endParaRPr lang="en-US" dirty="0"/>
                    </a:p>
                  </a:txBody>
                  <a:tcPr>
                    <a:noFill/>
                  </a:tcPr>
                </a:tc>
                <a:tc>
                  <a:txBody>
                    <a:bodyPr/>
                    <a:lstStyle/>
                    <a:p>
                      <a:r>
                        <a:rPr lang="en-US" dirty="0" smtClean="0"/>
                        <a:t>10:45 – 11:45</a:t>
                      </a:r>
                      <a:endParaRPr lang="en-US" dirty="0"/>
                    </a:p>
                  </a:txBody>
                  <a:tcPr/>
                </a:tc>
                <a:tc>
                  <a:txBody>
                    <a:bodyPr/>
                    <a:lstStyle/>
                    <a:p>
                      <a:r>
                        <a:rPr lang="en-US" dirty="0" smtClean="0"/>
                        <a:t>Code walk-through</a:t>
                      </a:r>
                      <a:endParaRPr lang="en-US" dirty="0"/>
                    </a:p>
                  </a:txBody>
                  <a:tcPr/>
                </a:tc>
              </a:tr>
              <a:tr h="370840">
                <a:tc>
                  <a:txBody>
                    <a:bodyPr/>
                    <a:lstStyle/>
                    <a:p>
                      <a:endParaRPr lang="en-US" dirty="0"/>
                    </a:p>
                  </a:txBody>
                  <a:tcPr>
                    <a:noFill/>
                  </a:tcPr>
                </a:tc>
                <a:tc>
                  <a:txBody>
                    <a:bodyPr/>
                    <a:lstStyle/>
                    <a:p>
                      <a:r>
                        <a:rPr lang="en-US" dirty="0" smtClean="0"/>
                        <a:t>11:45 – 12:00</a:t>
                      </a:r>
                      <a:endParaRPr lang="en-US" dirty="0"/>
                    </a:p>
                  </a:txBody>
                  <a:tcPr/>
                </a:tc>
                <a:tc>
                  <a:txBody>
                    <a:bodyPr/>
                    <a:lstStyle/>
                    <a:p>
                      <a:r>
                        <a:rPr lang="en-US" dirty="0" smtClean="0"/>
                        <a:t>Questions and discussion</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Guide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743200" y="1447799"/>
            <a:ext cx="3657600" cy="4683235"/>
          </a:xfrm>
          <a:prstGeom prst="rect">
            <a:avLst/>
          </a:prstGeom>
          <a:noFill/>
          <a:ln w="9525">
            <a:solidFill>
              <a:schemeClr val="bg1">
                <a:lumMod val="75000"/>
              </a:schemeClr>
            </a:solidFill>
            <a:miter lim="800000"/>
            <a:headEnd/>
            <a:tailEnd/>
          </a:ln>
          <a:effectLst>
            <a:outerShdw blurRad="190500" dist="190500" dir="2700000" algn="tl" rotWithShape="0">
              <a:prstClr val="black">
                <a:alpha val="40000"/>
              </a:prstClr>
            </a:outerShdw>
          </a:effectLst>
        </p:spPr>
      </p:pic>
      <p:sp>
        <p:nvSpPr>
          <p:cNvPr id="4" name="TextBox 3"/>
          <p:cNvSpPr txBox="1"/>
          <p:nvPr/>
        </p:nvSpPr>
        <p:spPr>
          <a:xfrm>
            <a:off x="2286000" y="6324600"/>
            <a:ext cx="4572000" cy="338554"/>
          </a:xfrm>
          <a:prstGeom prst="rect">
            <a:avLst/>
          </a:prstGeom>
          <a:noFill/>
        </p:spPr>
        <p:txBody>
          <a:bodyPr wrap="square" rtlCol="0">
            <a:spAutoFit/>
          </a:bodyPr>
          <a:lstStyle/>
          <a:p>
            <a:pPr algn="ctr"/>
            <a:r>
              <a:rPr lang="en-US" sz="1600" i="1" dirty="0" smtClean="0">
                <a:hlinkClick r:id="rId3"/>
              </a:rPr>
              <a:t>http://udfr.org/docs/UDFR-Users-Guide-v1.0.0.pdf</a:t>
            </a:r>
            <a:r>
              <a:rPr lang="en-US" sz="1600" i="1" dirty="0" smtClean="0"/>
              <a:t> </a:t>
            </a:r>
            <a:endParaRPr lang="en-US" sz="1600" i="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layout</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57199" y="1447800"/>
            <a:ext cx="8206781" cy="4648200"/>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Rectangle 4"/>
          <p:cNvSpPr/>
          <p:nvPr/>
        </p:nvSpPr>
        <p:spPr>
          <a:xfrm>
            <a:off x="433388" y="1428750"/>
            <a:ext cx="1928812" cy="10096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5"/>
          <p:cNvSpPr/>
          <p:nvPr/>
        </p:nvSpPr>
        <p:spPr>
          <a:xfrm>
            <a:off x="2714017" y="1391055"/>
            <a:ext cx="2529192" cy="1391056"/>
          </a:xfrm>
          <a:prstGeom prst="borderCallout1">
            <a:avLst>
              <a:gd name="adj1" fmla="val 40800"/>
              <a:gd name="adj2" fmla="val -333"/>
              <a:gd name="adj3" fmla="val 41171"/>
              <a:gd name="adj4" fmla="val -12948"/>
            </a:avLst>
          </a:prstGeom>
          <a:solidFill>
            <a:schemeClr val="accent6">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err="1" smtClean="0">
                <a:solidFill>
                  <a:schemeClr val="accent6">
                    <a:lumMod val="50000"/>
                  </a:schemeClr>
                </a:solidFill>
              </a:rPr>
              <a:t>OntoWiki</a:t>
            </a:r>
            <a:r>
              <a:rPr lang="en-US" i="1" dirty="0" smtClean="0">
                <a:solidFill>
                  <a:schemeClr val="accent6">
                    <a:lumMod val="50000"/>
                  </a:schemeClr>
                </a:solidFill>
              </a:rPr>
              <a:t> pane</a:t>
            </a:r>
          </a:p>
          <a:p>
            <a:pPr marL="174625" indent="-174625">
              <a:buFont typeface="Arial" pitchFamily="34" charset="0"/>
              <a:buChar char="•"/>
            </a:pPr>
            <a:r>
              <a:rPr lang="en-US" i="1" dirty="0" smtClean="0">
                <a:solidFill>
                  <a:schemeClr val="accent6">
                    <a:lumMod val="50000"/>
                  </a:schemeClr>
                </a:solidFill>
              </a:rPr>
              <a:t>Register/login/logout</a:t>
            </a:r>
          </a:p>
          <a:p>
            <a:pPr marL="174625" indent="-174625">
              <a:buFont typeface="Arial" pitchFamily="34" charset="0"/>
              <a:buChar char="•"/>
            </a:pPr>
            <a:r>
              <a:rPr lang="en-US" i="1" dirty="0" smtClean="0">
                <a:solidFill>
                  <a:schemeClr val="accent6">
                    <a:lumMod val="50000"/>
                  </a:schemeClr>
                </a:solidFill>
              </a:rPr>
              <a:t>SPARQL query form</a:t>
            </a:r>
          </a:p>
          <a:p>
            <a:pPr marL="174625" indent="-174625">
              <a:buFont typeface="Arial" pitchFamily="34" charset="0"/>
              <a:buChar char="•"/>
            </a:pPr>
            <a:r>
              <a:rPr lang="en-US" i="1" dirty="0" smtClean="0">
                <a:solidFill>
                  <a:schemeClr val="accent6">
                    <a:lumMod val="50000"/>
                  </a:schemeClr>
                </a:solidFill>
              </a:rPr>
              <a:t>Documentation</a:t>
            </a:r>
          </a:p>
          <a:p>
            <a:pPr marL="174625" indent="-174625">
              <a:buFont typeface="Arial" pitchFamily="34" charset="0"/>
              <a:buChar char="•"/>
            </a:pPr>
            <a:r>
              <a:rPr lang="en-US" i="1" dirty="0" smtClean="0">
                <a:solidFill>
                  <a:schemeClr val="accent6">
                    <a:lumMod val="50000"/>
                  </a:schemeClr>
                </a:solidFill>
              </a:rPr>
              <a:t>Session reset</a:t>
            </a:r>
            <a:endParaRPr lang="en-US" i="1" dirty="0">
              <a:solidFill>
                <a:schemeClr val="accent6">
                  <a:lumMod val="50000"/>
                </a:schemeClr>
              </a:solidFill>
            </a:endParaRPr>
          </a:p>
        </p:txBody>
      </p:sp>
      <p:sp>
        <p:nvSpPr>
          <p:cNvPr id="7" name="Rectangle 6"/>
          <p:cNvSpPr/>
          <p:nvPr/>
        </p:nvSpPr>
        <p:spPr>
          <a:xfrm>
            <a:off x="439868" y="2437214"/>
            <a:ext cx="1928812" cy="9091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Callout 1 9"/>
          <p:cNvSpPr/>
          <p:nvPr/>
        </p:nvSpPr>
        <p:spPr>
          <a:xfrm>
            <a:off x="2710769" y="2448159"/>
            <a:ext cx="2532440" cy="447441"/>
          </a:xfrm>
          <a:prstGeom prst="borderCallout1">
            <a:avLst>
              <a:gd name="adj1" fmla="val 46722"/>
              <a:gd name="adj2" fmla="val 129"/>
              <a:gd name="adj3" fmla="val 47283"/>
              <a:gd name="adj4" fmla="val -11837"/>
            </a:avLst>
          </a:prstGeom>
          <a:solidFill>
            <a:schemeClr val="accent6">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solidFill>
                  <a:schemeClr val="accent6">
                    <a:lumMod val="50000"/>
                  </a:schemeClr>
                </a:solidFill>
              </a:rPr>
              <a:t>Knowledge base pane</a:t>
            </a:r>
          </a:p>
        </p:txBody>
      </p:sp>
      <p:sp>
        <p:nvSpPr>
          <p:cNvPr id="11" name="Rectangle 10"/>
          <p:cNvSpPr/>
          <p:nvPr/>
        </p:nvSpPr>
        <p:spPr>
          <a:xfrm>
            <a:off x="436620" y="3348398"/>
            <a:ext cx="1928812" cy="9512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1 11"/>
          <p:cNvSpPr/>
          <p:nvPr/>
        </p:nvSpPr>
        <p:spPr>
          <a:xfrm>
            <a:off x="2717249" y="3378799"/>
            <a:ext cx="2532440" cy="507401"/>
          </a:xfrm>
          <a:prstGeom prst="borderCallout1">
            <a:avLst>
              <a:gd name="adj1" fmla="val 46722"/>
              <a:gd name="adj2" fmla="val 129"/>
              <a:gd name="adj3" fmla="val 47283"/>
              <a:gd name="adj4" fmla="val -11837"/>
            </a:avLst>
          </a:prstGeom>
          <a:solidFill>
            <a:schemeClr val="accent6">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solidFill>
                  <a:schemeClr val="accent6">
                    <a:lumMod val="50000"/>
                  </a:schemeClr>
                </a:solidFill>
              </a:rPr>
              <a:t>Ontology browser pane</a:t>
            </a:r>
          </a:p>
        </p:txBody>
      </p:sp>
      <p:sp>
        <p:nvSpPr>
          <p:cNvPr id="13" name="Rectangle 12"/>
          <p:cNvSpPr/>
          <p:nvPr/>
        </p:nvSpPr>
        <p:spPr>
          <a:xfrm>
            <a:off x="433372" y="4298494"/>
            <a:ext cx="1928812" cy="18104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ne Callout 1 13"/>
          <p:cNvSpPr/>
          <p:nvPr/>
        </p:nvSpPr>
        <p:spPr>
          <a:xfrm>
            <a:off x="2723729" y="4299711"/>
            <a:ext cx="2532440" cy="500889"/>
          </a:xfrm>
          <a:prstGeom prst="borderCallout1">
            <a:avLst>
              <a:gd name="adj1" fmla="val 46722"/>
              <a:gd name="adj2" fmla="val 129"/>
              <a:gd name="adj3" fmla="val 47283"/>
              <a:gd name="adj4" fmla="val -11837"/>
            </a:avLst>
          </a:prstGeom>
          <a:solidFill>
            <a:schemeClr val="accent6">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solidFill>
                  <a:schemeClr val="accent6">
                    <a:lumMod val="50000"/>
                  </a:schemeClr>
                </a:solidFill>
              </a:rPr>
              <a:t>Register/login pane</a:t>
            </a:r>
          </a:p>
        </p:txBody>
      </p:sp>
      <p:sp>
        <p:nvSpPr>
          <p:cNvPr id="15" name="Rectangle 14"/>
          <p:cNvSpPr/>
          <p:nvPr/>
        </p:nvSpPr>
        <p:spPr>
          <a:xfrm>
            <a:off x="2366011" y="1435229"/>
            <a:ext cx="6291605" cy="162898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ne Callout 1 15"/>
          <p:cNvSpPr/>
          <p:nvPr/>
        </p:nvSpPr>
        <p:spPr>
          <a:xfrm>
            <a:off x="427972" y="1420297"/>
            <a:ext cx="1781827" cy="917611"/>
          </a:xfrm>
          <a:prstGeom prst="borderCallout1">
            <a:avLst>
              <a:gd name="adj1" fmla="val 44602"/>
              <a:gd name="adj2" fmla="val 98964"/>
              <a:gd name="adj3" fmla="val 46223"/>
              <a:gd name="adj4" fmla="val 110580"/>
            </a:avLst>
          </a:prstGeom>
          <a:solidFill>
            <a:schemeClr val="accent6">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solidFill>
                  <a:schemeClr val="accent6">
                    <a:lumMod val="50000"/>
                  </a:schemeClr>
                </a:solidFill>
              </a:rPr>
              <a:t>Workspace pane</a:t>
            </a:r>
          </a:p>
          <a:p>
            <a:pPr marL="174625" indent="-174625">
              <a:buFont typeface="Arial" pitchFamily="34" charset="0"/>
              <a:buChar char="•"/>
            </a:pPr>
            <a:r>
              <a:rPr lang="en-US" i="1" dirty="0" smtClean="0">
                <a:solidFill>
                  <a:schemeClr val="accent6">
                    <a:lumMod val="50000"/>
                  </a:schemeClr>
                </a:solidFill>
              </a:rPr>
              <a:t>Function dependent</a:t>
            </a:r>
          </a:p>
        </p:txBody>
      </p:sp>
      <p:sp>
        <p:nvSpPr>
          <p:cNvPr id="17" name="TextBox 16"/>
          <p:cNvSpPr txBox="1"/>
          <p:nvPr/>
        </p:nvSpPr>
        <p:spPr>
          <a:xfrm>
            <a:off x="1905000" y="6172200"/>
            <a:ext cx="5257800" cy="381000"/>
          </a:xfrm>
          <a:prstGeom prst="rect">
            <a:avLst/>
          </a:prstGeom>
          <a:noFill/>
        </p:spPr>
        <p:txBody>
          <a:bodyPr wrap="square" rtlCol="0">
            <a:spAutoFit/>
          </a:bodyPr>
          <a:lstStyle/>
          <a:p>
            <a:pPr algn="ctr"/>
            <a:r>
              <a:rPr lang="en-US" i="1" dirty="0" smtClean="0">
                <a:hlinkClick r:id="rId3"/>
              </a:rPr>
              <a:t>http://udfr.org/</a:t>
            </a:r>
            <a:r>
              <a:rPr lang="en-US" i="1" dirty="0" smtClean="0"/>
              <a:t> </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2"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2" animBg="1"/>
      <p:bldP spid="6" grpId="0" animBg="1"/>
      <p:bldP spid="6" grpId="2" animBg="1"/>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menus</a:t>
            </a:r>
            <a:endParaRPr lang="en-US" dirty="0"/>
          </a:p>
        </p:txBody>
      </p:sp>
      <p:sp>
        <p:nvSpPr>
          <p:cNvPr id="4" name="TextBox 3"/>
          <p:cNvSpPr txBox="1"/>
          <p:nvPr/>
        </p:nvSpPr>
        <p:spPr>
          <a:xfrm>
            <a:off x="1905000" y="6172200"/>
            <a:ext cx="5257800" cy="381000"/>
          </a:xfrm>
          <a:prstGeom prst="rect">
            <a:avLst/>
          </a:prstGeom>
          <a:noFill/>
        </p:spPr>
        <p:txBody>
          <a:bodyPr wrap="square" rtlCol="0">
            <a:spAutoFit/>
          </a:bodyPr>
          <a:lstStyle/>
          <a:p>
            <a:pPr algn="ctr"/>
            <a:r>
              <a:rPr lang="en-US" i="1" dirty="0" smtClean="0">
                <a:hlinkClick r:id="rId2"/>
              </a:rPr>
              <a:t>http://udfr.org/</a:t>
            </a:r>
            <a:r>
              <a:rPr lang="en-US" i="1" dirty="0" smtClean="0"/>
              <a:t> </a:t>
            </a:r>
            <a:endParaRPr lang="en-US" i="1" dirty="0"/>
          </a:p>
        </p:txBody>
      </p:sp>
      <p:pic>
        <p:nvPicPr>
          <p:cNvPr id="5" name="Picture 2"/>
          <p:cNvPicPr>
            <a:picLocks noChangeAspect="1" noChangeArrowheads="1"/>
          </p:cNvPicPr>
          <p:nvPr/>
        </p:nvPicPr>
        <p:blipFill>
          <a:blip r:embed="rId3" cstate="print"/>
          <a:srcRect/>
          <a:stretch>
            <a:fillRect/>
          </a:stretch>
        </p:blipFill>
        <p:spPr bwMode="auto">
          <a:xfrm>
            <a:off x="457199" y="1447800"/>
            <a:ext cx="8206781" cy="4648200"/>
          </a:xfrm>
          <a:prstGeom prst="rect">
            <a:avLst/>
          </a:prstGeom>
          <a:noFill/>
          <a:ln w="9525">
            <a:noFill/>
            <a:miter lim="800000"/>
            <a:headEnd/>
            <a:tailEnd/>
          </a:ln>
          <a:effectLst>
            <a:outerShdw blurRad="190500" dist="190500" dir="2700000" algn="tl" rotWithShape="0">
              <a:prstClr val="black">
                <a:alpha val="40000"/>
              </a:prstClr>
            </a:outerShdw>
          </a:effectLst>
        </p:spPr>
      </p:pic>
      <p:pic>
        <p:nvPicPr>
          <p:cNvPr id="2050" name="Picture 2"/>
          <p:cNvPicPr>
            <a:picLocks noChangeAspect="1" noChangeArrowheads="1"/>
          </p:cNvPicPr>
          <p:nvPr/>
        </p:nvPicPr>
        <p:blipFill>
          <a:blip r:embed="rId4" cstate="print"/>
          <a:srcRect/>
          <a:stretch>
            <a:fillRect/>
          </a:stretch>
        </p:blipFill>
        <p:spPr bwMode="auto">
          <a:xfrm>
            <a:off x="1981200" y="2895600"/>
            <a:ext cx="257175" cy="266700"/>
          </a:xfrm>
          <a:prstGeom prst="rect">
            <a:avLst/>
          </a:prstGeom>
          <a:noFill/>
          <a:ln w="9525">
            <a:noFill/>
            <a:miter lim="800000"/>
            <a:headEnd/>
            <a:tailEnd/>
          </a:ln>
        </p:spPr>
      </p:pic>
      <p:sp>
        <p:nvSpPr>
          <p:cNvPr id="6" name="Oval 5"/>
          <p:cNvSpPr/>
          <p:nvPr/>
        </p:nvSpPr>
        <p:spPr>
          <a:xfrm>
            <a:off x="1600200" y="2819400"/>
            <a:ext cx="10668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5" cstate="print"/>
          <a:srcRect/>
          <a:stretch>
            <a:fillRect/>
          </a:stretch>
        </p:blipFill>
        <p:spPr bwMode="auto">
          <a:xfrm>
            <a:off x="2057400" y="2971800"/>
            <a:ext cx="2257425" cy="1128713"/>
          </a:xfrm>
          <a:prstGeom prst="rect">
            <a:avLst/>
          </a:prstGeom>
          <a:noFill/>
          <a:ln w="9525">
            <a:noFill/>
            <a:miter lim="800000"/>
            <a:headEnd/>
            <a:tailEnd/>
          </a:ln>
        </p:spPr>
      </p:pic>
      <p:sp>
        <p:nvSpPr>
          <p:cNvPr id="8" name="Line Callout 1 7"/>
          <p:cNvSpPr/>
          <p:nvPr/>
        </p:nvSpPr>
        <p:spPr>
          <a:xfrm>
            <a:off x="4572000" y="3200400"/>
            <a:ext cx="1905000" cy="536611"/>
          </a:xfrm>
          <a:prstGeom prst="borderCallout1">
            <a:avLst>
              <a:gd name="adj1" fmla="val 46722"/>
              <a:gd name="adj2" fmla="val 129"/>
              <a:gd name="adj3" fmla="val 47283"/>
              <a:gd name="adj4" fmla="val -11837"/>
            </a:avLst>
          </a:prstGeom>
          <a:solidFill>
            <a:schemeClr val="accent6">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solidFill>
                  <a:schemeClr val="accent6">
                    <a:lumMod val="50000"/>
                  </a:schemeClr>
                </a:solidFill>
              </a:rPr>
              <a:t>Contextual menu</a:t>
            </a:r>
          </a:p>
        </p:txBody>
      </p:sp>
      <p:sp>
        <p:nvSpPr>
          <p:cNvPr id="9" name="Right Arrow 8"/>
          <p:cNvSpPr/>
          <p:nvPr/>
        </p:nvSpPr>
        <p:spPr>
          <a:xfrm rot="13433517">
            <a:off x="1060818" y="3061041"/>
            <a:ext cx="176212" cy="76200"/>
          </a:xfrm>
          <a:prstGeom prst="rightArrow">
            <a:avLst>
              <a:gd name="adj1" fmla="val 50000"/>
              <a:gd name="adj2" fmla="val 121874"/>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par>
                          <p:cTn id="12" fill="hold">
                            <p:stCondLst>
                              <p:cond delay="1000"/>
                            </p:stCondLst>
                            <p:childTnLst>
                              <p:par>
                                <p:cTn id="13" presetID="10" presetClass="entr" presetSubtype="0" fill="hold" grpId="2"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fade">
                                      <p:cBhvr>
                                        <p:cTn id="23" dur="500"/>
                                        <p:tgtEl>
                                          <p:spTgt spid="205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6" grpId="2"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a:t>
            </a:r>
            <a:endParaRPr lang="en-US" dirty="0"/>
          </a:p>
        </p:txBody>
      </p:sp>
      <p:sp>
        <p:nvSpPr>
          <p:cNvPr id="4" name="TextBox 3"/>
          <p:cNvSpPr txBox="1"/>
          <p:nvPr/>
        </p:nvSpPr>
        <p:spPr>
          <a:xfrm>
            <a:off x="1905000" y="6172200"/>
            <a:ext cx="5257800" cy="381000"/>
          </a:xfrm>
          <a:prstGeom prst="rect">
            <a:avLst/>
          </a:prstGeom>
          <a:noFill/>
        </p:spPr>
        <p:txBody>
          <a:bodyPr wrap="square" rtlCol="0">
            <a:spAutoFit/>
          </a:bodyPr>
          <a:lstStyle/>
          <a:p>
            <a:pPr algn="ctr"/>
            <a:r>
              <a:rPr lang="en-US" i="1" dirty="0" smtClean="0">
                <a:hlinkClick r:id="rId2"/>
              </a:rPr>
              <a:t>http://udfr.org/</a:t>
            </a:r>
            <a:r>
              <a:rPr lang="en-US" i="1" dirty="0" smtClean="0"/>
              <a:t> </a:t>
            </a:r>
            <a:endParaRPr lang="en-US" i="1" dirty="0"/>
          </a:p>
        </p:txBody>
      </p:sp>
      <p:pic>
        <p:nvPicPr>
          <p:cNvPr id="5" name="Picture 2"/>
          <p:cNvPicPr>
            <a:picLocks noChangeAspect="1" noChangeArrowheads="1"/>
          </p:cNvPicPr>
          <p:nvPr/>
        </p:nvPicPr>
        <p:blipFill>
          <a:blip r:embed="rId3" cstate="print"/>
          <a:srcRect/>
          <a:stretch>
            <a:fillRect/>
          </a:stretch>
        </p:blipFill>
        <p:spPr bwMode="auto">
          <a:xfrm>
            <a:off x="457199" y="1447800"/>
            <a:ext cx="8206781" cy="4648200"/>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endParaRPr lang="en-US" dirty="0"/>
                    </a:p>
                  </a:txBody>
                  <a:tcPr>
                    <a:noFill/>
                  </a:tcPr>
                </a:tc>
                <a:tc>
                  <a:txBody>
                    <a:bodyPr/>
                    <a:lstStyle/>
                    <a:p>
                      <a:r>
                        <a:rPr lang="en-US" b="1" dirty="0" smtClean="0"/>
                        <a:t>10:00 – 10:30</a:t>
                      </a:r>
                      <a:endParaRPr lang="en-US" b="1" dirty="0"/>
                    </a:p>
                  </a:txBody>
                  <a:tcPr/>
                </a:tc>
                <a:tc>
                  <a:txBody>
                    <a:bodyPr/>
                    <a:lstStyle/>
                    <a:p>
                      <a:r>
                        <a:rPr lang="en-US" b="1" dirty="0" smtClean="0"/>
                        <a:t>Technology stack</a:t>
                      </a:r>
                      <a:r>
                        <a:rPr lang="en-US" b="1" baseline="0" dirty="0" smtClean="0"/>
                        <a:t> and architecture</a:t>
                      </a:r>
                      <a:endParaRPr lang="en-US" b="1"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10:30 – 10:45</a:t>
                      </a:r>
                      <a:endParaRPr lang="en-US"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endParaRPr lang="en-US" dirty="0"/>
                    </a:p>
                  </a:txBody>
                  <a:tcPr>
                    <a:noFill/>
                  </a:tcPr>
                </a:tc>
                <a:tc>
                  <a:txBody>
                    <a:bodyPr/>
                    <a:lstStyle/>
                    <a:p>
                      <a:r>
                        <a:rPr lang="en-US" dirty="0" smtClean="0"/>
                        <a:t>10:45 – 11:45</a:t>
                      </a:r>
                      <a:endParaRPr lang="en-US" dirty="0"/>
                    </a:p>
                  </a:txBody>
                  <a:tcPr/>
                </a:tc>
                <a:tc>
                  <a:txBody>
                    <a:bodyPr/>
                    <a:lstStyle/>
                    <a:p>
                      <a:r>
                        <a:rPr lang="en-US" dirty="0" smtClean="0"/>
                        <a:t>Code walk-through</a:t>
                      </a:r>
                      <a:endParaRPr lang="en-US" dirty="0"/>
                    </a:p>
                  </a:txBody>
                  <a:tcPr/>
                </a:tc>
              </a:tr>
              <a:tr h="370840">
                <a:tc>
                  <a:txBody>
                    <a:bodyPr/>
                    <a:lstStyle/>
                    <a:p>
                      <a:endParaRPr lang="en-US" dirty="0"/>
                    </a:p>
                  </a:txBody>
                  <a:tcPr>
                    <a:noFill/>
                  </a:tcPr>
                </a:tc>
                <a:tc>
                  <a:txBody>
                    <a:bodyPr/>
                    <a:lstStyle/>
                    <a:p>
                      <a:r>
                        <a:rPr lang="en-US" dirty="0" smtClean="0"/>
                        <a:t>11:45 – 12:00</a:t>
                      </a:r>
                      <a:endParaRPr lang="en-US" dirty="0"/>
                    </a:p>
                  </a:txBody>
                  <a:tcPr/>
                </a:tc>
                <a:tc>
                  <a:txBody>
                    <a:bodyPr/>
                    <a:lstStyle/>
                    <a:p>
                      <a:r>
                        <a:rPr lang="en-US" dirty="0" smtClean="0"/>
                        <a:t>Questions and discussion</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a:stCxn id="4" idx="3"/>
            <a:endCxn id="21" idx="1"/>
          </p:cNvCxnSpPr>
          <p:nvPr/>
        </p:nvCxnSpPr>
        <p:spPr>
          <a:xfrm>
            <a:off x="5791200" y="4495800"/>
            <a:ext cx="533400" cy="0"/>
          </a:xfrm>
          <a:prstGeom prst="line">
            <a:avLst/>
          </a:prstGeom>
          <a:ln w="50800" cap="rnd"/>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Technology stack</a:t>
            </a:r>
            <a:endParaRPr lang="en-US" dirty="0"/>
          </a:p>
        </p:txBody>
      </p:sp>
      <p:sp>
        <p:nvSpPr>
          <p:cNvPr id="4" name="Rectangle 3"/>
          <p:cNvSpPr/>
          <p:nvPr/>
        </p:nvSpPr>
        <p:spPr>
          <a:xfrm>
            <a:off x="3733800" y="42672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err="1" smtClean="0">
                <a:solidFill>
                  <a:schemeClr val="tx1"/>
                </a:solidFill>
              </a:rPr>
              <a:t>OntoWiki</a:t>
            </a:r>
            <a:endParaRPr lang="en-US" i="1" dirty="0" smtClean="0">
              <a:solidFill>
                <a:schemeClr val="tx1"/>
              </a:solidFill>
            </a:endParaRPr>
          </a:p>
          <a:p>
            <a:pPr algn="ctr"/>
            <a:r>
              <a:rPr lang="en-US" sz="1000" dirty="0" smtClean="0">
                <a:solidFill>
                  <a:schemeClr val="tx1"/>
                </a:solidFill>
                <a:hlinkClick r:id="rId3"/>
              </a:rPr>
              <a:t>http://ontowiki.net/</a:t>
            </a:r>
            <a:endParaRPr lang="en-US" sz="1000" dirty="0">
              <a:solidFill>
                <a:schemeClr val="tx1"/>
              </a:solidFill>
            </a:endParaRPr>
          </a:p>
        </p:txBody>
      </p:sp>
      <p:sp>
        <p:nvSpPr>
          <p:cNvPr id="6" name="Rectangle 5"/>
          <p:cNvSpPr/>
          <p:nvPr/>
        </p:nvSpPr>
        <p:spPr>
          <a:xfrm>
            <a:off x="6172200" y="51816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Virtuoso </a:t>
            </a:r>
            <a:r>
              <a:rPr lang="en-US" dirty="0" err="1" smtClean="0">
                <a:solidFill>
                  <a:schemeClr val="tx1"/>
                </a:solidFill>
              </a:rPr>
              <a:t>quadstore</a:t>
            </a:r>
            <a:endParaRPr lang="en-US" dirty="0" smtClean="0">
              <a:solidFill>
                <a:schemeClr val="tx1"/>
              </a:solidFill>
            </a:endParaRPr>
          </a:p>
          <a:p>
            <a:pPr algn="ctr"/>
            <a:r>
              <a:rPr lang="en-US" sz="1000" i="1" dirty="0" smtClean="0">
                <a:solidFill>
                  <a:schemeClr val="tx1"/>
                </a:solidFill>
                <a:hlinkClick r:id="rId4"/>
              </a:rPr>
              <a:t>http://virtuoso.openlinksw.com/</a:t>
            </a:r>
            <a:endParaRPr lang="en-US" sz="1000" i="1" dirty="0">
              <a:solidFill>
                <a:schemeClr val="tx1"/>
              </a:solidFill>
            </a:endParaRPr>
          </a:p>
        </p:txBody>
      </p:sp>
      <p:sp>
        <p:nvSpPr>
          <p:cNvPr id="8" name="Rectangle 7"/>
          <p:cNvSpPr/>
          <p:nvPr/>
        </p:nvSpPr>
        <p:spPr>
          <a:xfrm>
            <a:off x="3581400" y="51816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err="1" smtClean="0">
                <a:solidFill>
                  <a:schemeClr val="tx1"/>
                </a:solidFill>
              </a:rPr>
              <a:t>Zend</a:t>
            </a:r>
            <a:r>
              <a:rPr lang="en-US" dirty="0" smtClean="0">
                <a:solidFill>
                  <a:schemeClr val="tx1"/>
                </a:solidFill>
              </a:rPr>
              <a:t> framework</a:t>
            </a:r>
          </a:p>
          <a:p>
            <a:pPr algn="ctr"/>
            <a:r>
              <a:rPr lang="en-US" sz="1000" i="1" dirty="0" smtClean="0">
                <a:solidFill>
                  <a:schemeClr val="tx1"/>
                </a:solidFill>
                <a:hlinkClick r:id="rId5" invalidUrl="http:///"/>
              </a:rPr>
              <a:t>http://</a:t>
            </a:r>
            <a:r>
              <a:rPr lang="en-US" sz="1000" i="1" dirty="0" smtClean="0">
                <a:solidFill>
                  <a:schemeClr val="tx1"/>
                </a:solidFill>
                <a:hlinkClick r:id="rId6"/>
              </a:rPr>
              <a:t>framework.zend.com</a:t>
            </a:r>
            <a:r>
              <a:rPr lang="en-US" sz="1000" i="1" dirty="0" smtClean="0">
                <a:solidFill>
                  <a:schemeClr val="tx1"/>
                </a:solidFill>
                <a:hlinkClick r:id="rId7"/>
              </a:rPr>
              <a:t>/</a:t>
            </a:r>
            <a:endParaRPr lang="en-US" sz="1000" i="1" dirty="0">
              <a:solidFill>
                <a:schemeClr val="tx1"/>
              </a:solidFill>
            </a:endParaRPr>
          </a:p>
        </p:txBody>
      </p:sp>
      <p:sp>
        <p:nvSpPr>
          <p:cNvPr id="9" name="Rectangle 8"/>
          <p:cNvSpPr/>
          <p:nvPr/>
        </p:nvSpPr>
        <p:spPr>
          <a:xfrm>
            <a:off x="3429000" y="60960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PHP</a:t>
            </a:r>
          </a:p>
          <a:p>
            <a:pPr algn="ctr"/>
            <a:r>
              <a:rPr lang="en-US" sz="1000" i="1" dirty="0" smtClean="0">
                <a:solidFill>
                  <a:schemeClr val="tx1"/>
                </a:solidFill>
                <a:hlinkClick r:id="rId8"/>
              </a:rPr>
              <a:t>http://www.php.net/</a:t>
            </a:r>
            <a:endParaRPr lang="en-US" sz="1000" i="1" dirty="0">
              <a:solidFill>
                <a:schemeClr val="tx1"/>
              </a:solidFill>
            </a:endParaRPr>
          </a:p>
        </p:txBody>
      </p:sp>
      <p:sp>
        <p:nvSpPr>
          <p:cNvPr id="10" name="Rectangle 9"/>
          <p:cNvSpPr/>
          <p:nvPr/>
        </p:nvSpPr>
        <p:spPr>
          <a:xfrm>
            <a:off x="4191000" y="15240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Apache </a:t>
            </a:r>
            <a:r>
              <a:rPr lang="en-US" dirty="0" err="1" smtClean="0">
                <a:solidFill>
                  <a:schemeClr val="tx1"/>
                </a:solidFill>
              </a:rPr>
              <a:t>httpd</a:t>
            </a:r>
            <a:endParaRPr lang="en-US" dirty="0" smtClean="0">
              <a:solidFill>
                <a:schemeClr val="tx1"/>
              </a:solidFill>
            </a:endParaRPr>
          </a:p>
          <a:p>
            <a:pPr algn="ctr"/>
            <a:r>
              <a:rPr lang="en-US" sz="1000" i="1" dirty="0" smtClean="0">
                <a:solidFill>
                  <a:schemeClr val="tx1"/>
                </a:solidFill>
                <a:hlinkClick r:id="rId9"/>
              </a:rPr>
              <a:t>http://httpd.apache.org/</a:t>
            </a:r>
            <a:endParaRPr lang="en-US" sz="1000" i="1" dirty="0">
              <a:solidFill>
                <a:schemeClr val="tx1"/>
              </a:solidFill>
            </a:endParaRPr>
          </a:p>
        </p:txBody>
      </p:sp>
      <p:pic>
        <p:nvPicPr>
          <p:cNvPr id="1026" name="Picture 2"/>
          <p:cNvPicPr>
            <a:picLocks noChangeAspect="1" noChangeArrowheads="1"/>
          </p:cNvPicPr>
          <p:nvPr/>
        </p:nvPicPr>
        <p:blipFill>
          <a:blip r:embed="rId10" cstate="print"/>
          <a:srcRect/>
          <a:stretch>
            <a:fillRect/>
          </a:stretch>
        </p:blipFill>
        <p:spPr bwMode="auto">
          <a:xfrm>
            <a:off x="729678" y="1524001"/>
            <a:ext cx="2124054" cy="5007484"/>
          </a:xfrm>
          <a:prstGeom prst="rect">
            <a:avLst/>
          </a:prstGeom>
          <a:noFill/>
          <a:ln w="9525">
            <a:solidFill>
              <a:schemeClr val="bg1"/>
            </a:solidFill>
            <a:miter lim="800000"/>
            <a:headEnd/>
            <a:tailEnd/>
          </a:ln>
          <a:effectLst>
            <a:outerShdw blurRad="190500" dist="127000" dir="2700000" algn="tl" rotWithShape="0">
              <a:prstClr val="black">
                <a:alpha val="40000"/>
              </a:prstClr>
            </a:outerShdw>
          </a:effectLst>
        </p:spPr>
      </p:pic>
      <p:sp>
        <p:nvSpPr>
          <p:cNvPr id="18" name="Rectangle 17"/>
          <p:cNvSpPr/>
          <p:nvPr/>
        </p:nvSpPr>
        <p:spPr>
          <a:xfrm>
            <a:off x="6019800" y="60960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RDF</a:t>
            </a:r>
          </a:p>
          <a:p>
            <a:pPr algn="ctr"/>
            <a:r>
              <a:rPr lang="en-US" sz="1000" i="1" dirty="0" smtClean="0">
                <a:solidFill>
                  <a:schemeClr val="tx1"/>
                </a:solidFill>
                <a:hlinkClick r:id="rId11"/>
              </a:rPr>
              <a:t>http://www.w3.org/RDF</a:t>
            </a:r>
            <a:endParaRPr lang="en-US" sz="1000" i="1" dirty="0">
              <a:solidFill>
                <a:schemeClr val="tx1"/>
              </a:solidFill>
            </a:endParaRPr>
          </a:p>
        </p:txBody>
      </p:sp>
      <p:sp>
        <p:nvSpPr>
          <p:cNvPr id="19" name="Rectangle 18"/>
          <p:cNvSpPr/>
          <p:nvPr/>
        </p:nvSpPr>
        <p:spPr>
          <a:xfrm>
            <a:off x="3886200" y="33528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err="1" smtClean="0">
                <a:solidFill>
                  <a:schemeClr val="tx1"/>
                </a:solidFill>
              </a:rPr>
              <a:t>RDFauthor</a:t>
            </a:r>
            <a:r>
              <a:rPr lang="en-US" dirty="0" smtClean="0">
                <a:solidFill>
                  <a:schemeClr val="tx1"/>
                </a:solidFill>
              </a:rPr>
              <a:t>/</a:t>
            </a:r>
            <a:r>
              <a:rPr lang="en-US" sz="1700" dirty="0" smtClean="0">
                <a:solidFill>
                  <a:schemeClr val="tx1"/>
                </a:solidFill>
              </a:rPr>
              <a:t>JavaScript</a:t>
            </a:r>
          </a:p>
          <a:p>
            <a:pPr algn="ctr"/>
            <a:r>
              <a:rPr lang="en-US" sz="1000" i="1" dirty="0" smtClean="0">
                <a:solidFill>
                  <a:schemeClr val="tx1"/>
                </a:solidFill>
                <a:hlinkClick r:id="rId12"/>
              </a:rPr>
              <a:t>http://aksw.org/Projects/RDFauthor</a:t>
            </a:r>
            <a:endParaRPr lang="en-US" sz="1000" i="1" dirty="0" smtClean="0">
              <a:solidFill>
                <a:schemeClr val="tx1"/>
              </a:solidFill>
            </a:endParaRPr>
          </a:p>
        </p:txBody>
      </p:sp>
      <p:sp>
        <p:nvSpPr>
          <p:cNvPr id="20" name="Rectangle 19"/>
          <p:cNvSpPr/>
          <p:nvPr/>
        </p:nvSpPr>
        <p:spPr>
          <a:xfrm>
            <a:off x="4038600" y="24384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HTTP / SPARQL</a:t>
            </a:r>
          </a:p>
          <a:p>
            <a:pPr algn="ctr"/>
            <a:r>
              <a:rPr lang="en-US" sz="950" i="1" dirty="0" smtClean="0">
                <a:solidFill>
                  <a:schemeClr val="tx1"/>
                </a:solidFill>
                <a:hlinkClick r:id="rId13"/>
              </a:rPr>
              <a:t>http://www.w3.org/TR/rdf-sparql-query</a:t>
            </a:r>
            <a:endParaRPr lang="en-US" sz="950" i="1" dirty="0">
              <a:solidFill>
                <a:schemeClr val="tx1"/>
              </a:solidFill>
            </a:endParaRPr>
          </a:p>
        </p:txBody>
      </p:sp>
      <p:cxnSp>
        <p:nvCxnSpPr>
          <p:cNvPr id="22" name="Straight Connector 21"/>
          <p:cNvCxnSpPr/>
          <p:nvPr/>
        </p:nvCxnSpPr>
        <p:spPr>
          <a:xfrm flipH="1">
            <a:off x="4953000" y="2895600"/>
            <a:ext cx="76200" cy="4572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800600" y="3824288"/>
            <a:ext cx="66675" cy="44291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648200" y="4724400"/>
            <a:ext cx="76200" cy="4572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95800" y="5638800"/>
            <a:ext cx="76200" cy="4572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4914900" y="2171700"/>
            <a:ext cx="457200" cy="762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896100" y="5829300"/>
            <a:ext cx="457200" cy="7620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324600" y="42672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Erfurt API</a:t>
            </a:r>
          </a:p>
          <a:p>
            <a:pPr algn="ctr"/>
            <a:r>
              <a:rPr lang="en-US" sz="1000" i="1" dirty="0" smtClean="0">
                <a:solidFill>
                  <a:schemeClr val="tx1"/>
                </a:solidFill>
                <a:hlinkClick r:id="rId14"/>
              </a:rPr>
              <a:t>http://aksw.org/Projects/Erfurt</a:t>
            </a:r>
            <a:endParaRPr lang="en-US" sz="1000" i="1" dirty="0" smtClean="0">
              <a:solidFill>
                <a:schemeClr val="tx1"/>
              </a:solidFill>
            </a:endParaRPr>
          </a:p>
        </p:txBody>
      </p:sp>
      <p:cxnSp>
        <p:nvCxnSpPr>
          <p:cNvPr id="31" name="Straight Connector 30"/>
          <p:cNvCxnSpPr/>
          <p:nvPr/>
        </p:nvCxnSpPr>
        <p:spPr>
          <a:xfrm flipH="1">
            <a:off x="7239000" y="4724400"/>
            <a:ext cx="76200" cy="45720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77000" y="3352800"/>
            <a:ext cx="2057400" cy="457200"/>
          </a:xfrm>
          <a:prstGeom prst="rect">
            <a:avLst/>
          </a:prstGeom>
          <a:solidFill>
            <a:schemeClr val="bg1"/>
          </a:solidFill>
          <a:ln w="19050">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err="1" smtClean="0">
                <a:solidFill>
                  <a:schemeClr val="tx1"/>
                </a:solidFill>
              </a:rPr>
              <a:t>Noid</a:t>
            </a:r>
            <a:endParaRPr lang="en-US" dirty="0" smtClean="0">
              <a:solidFill>
                <a:schemeClr val="tx1"/>
              </a:solidFill>
            </a:endParaRPr>
          </a:p>
          <a:p>
            <a:pPr algn="ctr"/>
            <a:r>
              <a:rPr lang="en-US" sz="900" i="1" dirty="0" smtClean="0">
                <a:solidFill>
                  <a:schemeClr val="tx1"/>
                </a:solidFill>
                <a:hlinkClick r:id="rId15"/>
              </a:rPr>
              <a:t>http://wiki.ucop.edu/display/Curation/</a:t>
            </a:r>
            <a:r>
              <a:rPr lang="en-US" sz="800" i="1" dirty="0" smtClean="0">
                <a:solidFill>
                  <a:schemeClr val="tx1"/>
                </a:solidFill>
                <a:hlinkClick r:id="rId15"/>
              </a:rPr>
              <a:t>NOID</a:t>
            </a:r>
            <a:r>
              <a:rPr lang="en-US" sz="800" i="1" dirty="0" smtClean="0">
                <a:solidFill>
                  <a:schemeClr val="tx1"/>
                </a:solidFill>
              </a:rPr>
              <a:t> </a:t>
            </a:r>
            <a:endParaRPr lang="en-US" sz="800" i="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par>
                                <p:cTn id="24" presetID="22" presetClass="entr" presetSubtype="1"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par>
                                <p:cTn id="38" presetID="22" presetClass="entr" presetSubtype="1"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up)">
                                      <p:cBhvr>
                                        <p:cTn id="40" dur="500"/>
                                        <p:tgtEl>
                                          <p:spTgt spid="43"/>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par>
                          <p:cTn id="52" fill="hold">
                            <p:stCondLst>
                              <p:cond delay="4500"/>
                            </p:stCondLst>
                            <p:childTnLst>
                              <p:par>
                                <p:cTn id="53" presetID="2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par>
                          <p:cTn id="56" fill="hold">
                            <p:stCondLst>
                              <p:cond delay="5000"/>
                            </p:stCondLst>
                            <p:childTnLst>
                              <p:par>
                                <p:cTn id="57" presetID="2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5500"/>
                            </p:stCondLst>
                            <p:childTnLst>
                              <p:par>
                                <p:cTn id="61" presetID="22" presetClass="entr" presetSubtype="4"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childTnLst>
                          </p:cTn>
                        </p:par>
                        <p:par>
                          <p:cTn id="64" fill="hold">
                            <p:stCondLst>
                              <p:cond delay="6000"/>
                            </p:stCondLst>
                            <p:childTnLst>
                              <p:par>
                                <p:cTn id="65" presetID="22" presetClass="entr" presetSubtype="4"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par>
                          <p:cTn id="68" fill="hold">
                            <p:stCondLst>
                              <p:cond delay="6500"/>
                            </p:stCondLst>
                            <p:childTnLst>
                              <p:par>
                                <p:cTn id="69" presetID="22" presetClass="entr" presetSubtype="4"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childTnLst>
                          </p:cTn>
                        </p:par>
                        <p:par>
                          <p:cTn id="72" fill="hold">
                            <p:stCondLst>
                              <p:cond delay="7000"/>
                            </p:stCondLst>
                            <p:childTnLst>
                              <p:par>
                                <p:cTn id="73" presetID="22" presetClass="entr" presetSubtype="4"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down)">
                                      <p:cBhvr>
                                        <p:cTn id="7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8" grpId="0" animBg="1"/>
      <p:bldP spid="19" grpId="0" animBg="1"/>
      <p:bldP spid="20" grpId="0" animBg="1"/>
      <p:bldP spid="21"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OntoWiki</a:t>
            </a:r>
            <a:endParaRPr lang="en-US" dirty="0"/>
          </a:p>
        </p:txBody>
      </p:sp>
      <p:sp>
        <p:nvSpPr>
          <p:cNvPr id="3" name="Content Placeholder 2"/>
          <p:cNvSpPr>
            <a:spLocks noGrp="1"/>
          </p:cNvSpPr>
          <p:nvPr>
            <p:ph idx="1"/>
          </p:nvPr>
        </p:nvSpPr>
        <p:spPr>
          <a:xfrm>
            <a:off x="457200" y="1371600"/>
            <a:ext cx="8229600" cy="5486400"/>
          </a:xfrm>
        </p:spPr>
        <p:txBody>
          <a:bodyPr/>
          <a:lstStyle/>
          <a:p>
            <a:pPr>
              <a:spcAft>
                <a:spcPts val="0"/>
              </a:spcAft>
            </a:pPr>
            <a:r>
              <a:rPr lang="en-US" dirty="0" smtClean="0"/>
              <a:t>Model-driven semantic wiki</a:t>
            </a:r>
          </a:p>
          <a:p>
            <a:pPr indent="-3175">
              <a:buNone/>
            </a:pPr>
            <a:r>
              <a:rPr lang="en-US" sz="1600" i="1" dirty="0" smtClean="0">
                <a:hlinkClick r:id="rId2"/>
              </a:rPr>
              <a:t>http://ontowiki.net/</a:t>
            </a:r>
            <a:endParaRPr lang="en-US" sz="1600" i="1" dirty="0" smtClean="0"/>
          </a:p>
          <a:p>
            <a:pPr lvl="1">
              <a:spcAft>
                <a:spcPts val="0"/>
              </a:spcAft>
              <a:tabLst>
                <a:tab pos="2057400" algn="l"/>
              </a:tabLst>
            </a:pPr>
            <a:r>
              <a:rPr lang="en-US" dirty="0" smtClean="0"/>
              <a:t>Agile Knowledge Engineering and Semantic Web research group (ASKW), </a:t>
            </a:r>
            <a:r>
              <a:rPr lang="en-US" dirty="0" err="1" smtClean="0"/>
              <a:t>Universität</a:t>
            </a:r>
            <a:r>
              <a:rPr lang="en-US" dirty="0" smtClean="0"/>
              <a:t> Leipzig</a:t>
            </a:r>
          </a:p>
          <a:p>
            <a:pPr lvl="1" indent="-3175">
              <a:buNone/>
              <a:tabLst>
                <a:tab pos="2057400" algn="l"/>
              </a:tabLst>
            </a:pPr>
            <a:r>
              <a:rPr lang="en-US" sz="1600" i="1" dirty="0" smtClean="0">
                <a:hlinkClick r:id="rId3"/>
              </a:rPr>
              <a:t>http://aksw.org/</a:t>
            </a:r>
            <a:endParaRPr lang="en-US" sz="1600" i="1" dirty="0" smtClean="0"/>
          </a:p>
          <a:p>
            <a:pPr lvl="2">
              <a:spcAft>
                <a:spcPts val="0"/>
              </a:spcAft>
              <a:tabLst>
                <a:tab pos="2057400" algn="l"/>
              </a:tabLst>
            </a:pPr>
            <a:r>
              <a:rPr lang="en-US" dirty="0" err="1" smtClean="0"/>
              <a:t>DBpedia</a:t>
            </a:r>
            <a:endParaRPr lang="en-US" dirty="0" smtClean="0"/>
          </a:p>
          <a:p>
            <a:pPr lvl="2" indent="-1588">
              <a:buNone/>
              <a:tabLst>
                <a:tab pos="2057400" algn="l"/>
              </a:tabLst>
            </a:pPr>
            <a:r>
              <a:rPr lang="en-US" sz="1600" i="1" dirty="0" smtClean="0">
                <a:hlinkClick r:id="rId4"/>
              </a:rPr>
              <a:t>http://www.dbpedia.org/</a:t>
            </a:r>
            <a:r>
              <a:rPr lang="en-US" sz="1600" i="1" dirty="0" smtClean="0"/>
              <a:t> </a:t>
            </a:r>
          </a:p>
          <a:p>
            <a:pPr lvl="1">
              <a:spcAft>
                <a:spcPts val="0"/>
              </a:spcAft>
              <a:tabLst>
                <a:tab pos="2057400" algn="l"/>
              </a:tabLst>
            </a:pPr>
            <a:r>
              <a:rPr lang="en-US" dirty="0" smtClean="0"/>
              <a:t>Key technology in EU-funded Linked Open Data (LOD2) project</a:t>
            </a:r>
          </a:p>
          <a:p>
            <a:pPr lvl="1" indent="-7938">
              <a:buNone/>
              <a:tabLst>
                <a:tab pos="2057400" algn="l"/>
              </a:tabLst>
            </a:pPr>
            <a:r>
              <a:rPr lang="en-US" sz="1600" i="1" dirty="0" smtClean="0">
                <a:hlinkClick r:id="rId5"/>
              </a:rPr>
              <a:t>http://lod2.eu/</a:t>
            </a:r>
            <a:endParaRPr lang="en-US" sz="1600" i="1" dirty="0" smtClean="0"/>
          </a:p>
          <a:p>
            <a:pPr lvl="1">
              <a:tabLst>
                <a:tab pos="2057400" algn="l"/>
              </a:tabLst>
            </a:pPr>
            <a:r>
              <a:rPr lang="en-US" dirty="0" smtClean="0"/>
              <a:t>Fully-featured semantic wiki facilitating user contributed content</a:t>
            </a:r>
          </a:p>
          <a:p>
            <a:pPr lvl="2">
              <a:tabLst>
                <a:tab pos="2057400" algn="l"/>
              </a:tabLst>
            </a:pPr>
            <a:r>
              <a:rPr lang="en-US" dirty="0" smtClean="0"/>
              <a:t>Modifications necessary to enforce adherence to UDFR data model and for strong provenance tracking</a:t>
            </a:r>
          </a:p>
          <a:p>
            <a:pPr lvl="1">
              <a:tabLst>
                <a:tab pos="2057400" algn="l"/>
              </a:tabLst>
            </a:pPr>
            <a:r>
              <a:rPr lang="en-US" dirty="0" smtClean="0"/>
              <a:t>GPL license</a:t>
            </a:r>
          </a:p>
          <a:p>
            <a:pPr lvl="1">
              <a:tabLst>
                <a:tab pos="2057400" algn="l"/>
              </a:tabLst>
            </a:pPr>
            <a:endParaRPr lang="en-US" dirty="0" smtClean="0"/>
          </a:p>
          <a:p>
            <a:pPr lvl="1">
              <a:spcAft>
                <a:spcPts val="0"/>
              </a:spcAft>
              <a:tabLst>
                <a:tab pos="2057400" algn="l"/>
              </a:tabLst>
            </a:pPr>
            <a:endParaRPr lang="en-US" sz="1600"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Zend</a:t>
            </a:r>
            <a:endParaRPr lang="en-US" dirty="0"/>
          </a:p>
        </p:txBody>
      </p:sp>
      <p:sp>
        <p:nvSpPr>
          <p:cNvPr id="3" name="Content Placeholder 2"/>
          <p:cNvSpPr>
            <a:spLocks noGrp="1"/>
          </p:cNvSpPr>
          <p:nvPr>
            <p:ph idx="1"/>
          </p:nvPr>
        </p:nvSpPr>
        <p:spPr/>
        <p:txBody>
          <a:bodyPr/>
          <a:lstStyle/>
          <a:p>
            <a:pPr>
              <a:spcAft>
                <a:spcPts val="0"/>
              </a:spcAft>
            </a:pPr>
            <a:r>
              <a:rPr lang="en-US" dirty="0" smtClean="0"/>
              <a:t>PHP 5 application framework</a:t>
            </a:r>
          </a:p>
          <a:p>
            <a:pPr indent="1588">
              <a:buNone/>
            </a:pPr>
            <a:r>
              <a:rPr lang="en-US" sz="1600" i="1" dirty="0" smtClean="0">
                <a:hlinkClick r:id="rId2"/>
              </a:rPr>
              <a:t>http://framework.zend.com/</a:t>
            </a:r>
            <a:endParaRPr lang="en-US" sz="1600" i="1" dirty="0" smtClean="0"/>
          </a:p>
          <a:p>
            <a:pPr lvl="1"/>
            <a:r>
              <a:rPr lang="en-US" dirty="0" smtClean="0"/>
              <a:t>Model-view-controller (MVC) architecture</a:t>
            </a:r>
          </a:p>
          <a:p>
            <a:pPr lvl="1"/>
            <a:r>
              <a:rPr lang="en-US" dirty="0" smtClean="0"/>
              <a:t>Web services</a:t>
            </a:r>
          </a:p>
          <a:p>
            <a:pPr lvl="1"/>
            <a:r>
              <a:rPr lang="en-US" dirty="0" smtClean="0"/>
              <a:t>AJAX</a:t>
            </a:r>
          </a:p>
          <a:p>
            <a:pPr lvl="1"/>
            <a:r>
              <a:rPr lang="en-US" dirty="0" smtClean="0"/>
              <a:t>BSD license</a:t>
            </a:r>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4343400" y="2700867"/>
            <a:ext cx="4419600" cy="3928533"/>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RDFauthor</a:t>
            </a:r>
            <a:endParaRPr lang="en-US" dirty="0"/>
          </a:p>
        </p:txBody>
      </p:sp>
      <p:sp>
        <p:nvSpPr>
          <p:cNvPr id="3" name="Content Placeholder 2"/>
          <p:cNvSpPr>
            <a:spLocks noGrp="1"/>
          </p:cNvSpPr>
          <p:nvPr>
            <p:ph idx="1"/>
          </p:nvPr>
        </p:nvSpPr>
        <p:spPr>
          <a:xfrm>
            <a:off x="457200" y="1371600"/>
            <a:ext cx="8229600" cy="5486400"/>
          </a:xfrm>
        </p:spPr>
        <p:txBody>
          <a:bodyPr>
            <a:normAutofit/>
          </a:bodyPr>
          <a:lstStyle/>
          <a:p>
            <a:pPr>
              <a:spcAft>
                <a:spcPts val="0"/>
              </a:spcAft>
            </a:pPr>
            <a:r>
              <a:rPr lang="en-US" dirty="0" smtClean="0"/>
              <a:t>Editing system for </a:t>
            </a:r>
            <a:r>
              <a:rPr lang="en-US" dirty="0" err="1" smtClean="0"/>
              <a:t>RDFa</a:t>
            </a:r>
            <a:r>
              <a:rPr lang="en-US" dirty="0" smtClean="0"/>
              <a:t>-annotated web pages</a:t>
            </a:r>
          </a:p>
          <a:p>
            <a:pPr indent="1588">
              <a:buNone/>
            </a:pPr>
            <a:r>
              <a:rPr lang="en-US" sz="1600" i="1" dirty="0" smtClean="0">
                <a:hlinkClick r:id="rId2"/>
              </a:rPr>
              <a:t>http://aksw.org/Projects/RDFauthor</a:t>
            </a:r>
            <a:endParaRPr lang="en-US" sz="1600" i="1" dirty="0" smtClean="0"/>
          </a:p>
          <a:p>
            <a:pPr indent="1588">
              <a:buNone/>
            </a:pPr>
            <a:endParaRPr lang="en-US" sz="1600" dirty="0" smtClean="0"/>
          </a:p>
          <a:p>
            <a:pPr indent="1588">
              <a:buNone/>
            </a:pPr>
            <a:endParaRPr lang="en-US" sz="1600" dirty="0" smtClean="0"/>
          </a:p>
          <a:p>
            <a:pPr indent="1588">
              <a:buNone/>
            </a:pPr>
            <a:endParaRPr lang="en-US" sz="16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endParaRPr lang="en-US" sz="800" dirty="0" smtClean="0"/>
          </a:p>
          <a:p>
            <a:pPr indent="1588">
              <a:buNone/>
            </a:pPr>
            <a:r>
              <a:rPr lang="en-US" i="1" dirty="0" smtClean="0">
                <a:solidFill>
                  <a:schemeClr val="accent4">
                    <a:lumMod val="75000"/>
                  </a:schemeClr>
                </a:solidFill>
                <a:sym typeface="Wingdings"/>
              </a:rPr>
              <a:t>  </a:t>
            </a:r>
            <a:r>
              <a:rPr lang="en-US" i="1" dirty="0" smtClean="0">
                <a:solidFill>
                  <a:schemeClr val="accent4">
                    <a:lumMod val="75000"/>
                  </a:schemeClr>
                </a:solidFill>
              </a:rPr>
              <a:t>Note: </a:t>
            </a:r>
            <a:r>
              <a:rPr lang="en-US" i="1" dirty="0" err="1" smtClean="0">
                <a:solidFill>
                  <a:schemeClr val="accent4">
                    <a:lumMod val="75000"/>
                  </a:schemeClr>
                </a:solidFill>
              </a:rPr>
              <a:t>RDF</a:t>
            </a:r>
            <a:r>
              <a:rPr lang="en-US" b="1" i="1" u="sng" dirty="0" err="1" smtClean="0">
                <a:solidFill>
                  <a:schemeClr val="accent4">
                    <a:lumMod val="75000"/>
                  </a:schemeClr>
                </a:solidFill>
              </a:rPr>
              <a:t>a</a:t>
            </a:r>
            <a:r>
              <a:rPr lang="en-US" i="1" dirty="0" err="1" smtClean="0">
                <a:solidFill>
                  <a:schemeClr val="accent4">
                    <a:lumMod val="75000"/>
                  </a:schemeClr>
                </a:solidFill>
              </a:rPr>
              <a:t>uthor</a:t>
            </a:r>
            <a:r>
              <a:rPr lang="en-US" i="1" dirty="0" smtClean="0">
                <a:solidFill>
                  <a:schemeClr val="accent4">
                    <a:lumMod val="75000"/>
                  </a:schemeClr>
                </a:solidFill>
              </a:rPr>
              <a:t>, not </a:t>
            </a:r>
            <a:r>
              <a:rPr lang="en-US" i="1" dirty="0" err="1" smtClean="0">
                <a:solidFill>
                  <a:schemeClr val="accent4">
                    <a:lumMod val="75000"/>
                  </a:schemeClr>
                </a:solidFill>
              </a:rPr>
              <a:t>RDF</a:t>
            </a:r>
            <a:r>
              <a:rPr lang="en-US" b="1" i="1" u="sng" dirty="0" err="1" smtClean="0">
                <a:solidFill>
                  <a:schemeClr val="accent4">
                    <a:lumMod val="75000"/>
                  </a:schemeClr>
                </a:solidFill>
              </a:rPr>
              <a:t>A</a:t>
            </a:r>
            <a:r>
              <a:rPr lang="en-US" i="1" dirty="0" err="1" smtClean="0">
                <a:solidFill>
                  <a:schemeClr val="accent4">
                    <a:lumMod val="75000"/>
                  </a:schemeClr>
                </a:solidFill>
              </a:rPr>
              <a:t>uthor</a:t>
            </a:r>
            <a:r>
              <a:rPr lang="en-US" dirty="0" smtClean="0">
                <a:solidFill>
                  <a:schemeClr val="accent4">
                    <a:lumMod val="75000"/>
                  </a:schemeClr>
                </a:solidFill>
              </a:rPr>
              <a:t>  </a:t>
            </a:r>
            <a:r>
              <a:rPr lang="en-US" dirty="0" smtClean="0">
                <a:solidFill>
                  <a:schemeClr val="accent4">
                    <a:lumMod val="75000"/>
                  </a:schemeClr>
                </a:solidFill>
                <a:sym typeface="Wingdings"/>
              </a:rPr>
              <a:t></a:t>
            </a:r>
            <a:endParaRPr lang="en-US" i="1" dirty="0" smtClean="0">
              <a:solidFill>
                <a:schemeClr val="accent4">
                  <a:lumMod val="75000"/>
                </a:schemeClr>
              </a:solidFill>
            </a:endParaRPr>
          </a:p>
        </p:txBody>
      </p:sp>
      <p:pic>
        <p:nvPicPr>
          <p:cNvPr id="4098" name="Picture 2"/>
          <p:cNvPicPr>
            <a:picLocks noChangeAspect="1" noChangeArrowheads="1"/>
          </p:cNvPicPr>
          <p:nvPr/>
        </p:nvPicPr>
        <p:blipFill>
          <a:blip r:embed="rId3" cstate="print"/>
          <a:srcRect/>
          <a:stretch>
            <a:fillRect/>
          </a:stretch>
        </p:blipFill>
        <p:spPr bwMode="auto">
          <a:xfrm>
            <a:off x="5791200" y="2286000"/>
            <a:ext cx="3124200" cy="3124200"/>
          </a:xfrm>
          <a:prstGeom prst="rect">
            <a:avLst/>
          </a:prstGeom>
          <a:noFill/>
          <a:ln w="9525">
            <a:noFill/>
            <a:miter lim="800000"/>
            <a:headEnd/>
            <a:tailEnd/>
          </a:ln>
        </p:spPr>
      </p:pic>
      <p:sp>
        <p:nvSpPr>
          <p:cNvPr id="5" name="TextBox 4"/>
          <p:cNvSpPr txBox="1"/>
          <p:nvPr/>
        </p:nvSpPr>
        <p:spPr>
          <a:xfrm>
            <a:off x="685800" y="2209800"/>
            <a:ext cx="5105400" cy="4093428"/>
          </a:xfrm>
          <a:prstGeom prst="rect">
            <a:avLst/>
          </a:prstGeom>
          <a:noFill/>
        </p:spPr>
        <p:txBody>
          <a:bodyPr wrap="square" rtlCol="0">
            <a:spAutoFit/>
          </a:bodyPr>
          <a:lstStyle/>
          <a:p>
            <a:pPr marL="512763" lvl="1" indent="-288925">
              <a:spcAft>
                <a:spcPts val="1200"/>
              </a:spcAft>
              <a:buClr>
                <a:schemeClr val="accent4">
                  <a:lumMod val="60000"/>
                  <a:lumOff val="40000"/>
                </a:schemeClr>
              </a:buClr>
              <a:buSzPct val="90000"/>
              <a:buFont typeface="Arial" pitchFamily="34" charset="0"/>
              <a:buChar char="►"/>
            </a:pPr>
            <a:r>
              <a:rPr lang="en-US" sz="2000" dirty="0" smtClean="0"/>
              <a:t>Page creation and delivery (</a:t>
            </a:r>
            <a:r>
              <a:rPr lang="en-US" sz="2000" i="1" dirty="0" smtClean="0"/>
              <a:t>a</a:t>
            </a:r>
            <a:r>
              <a:rPr lang="en-US" sz="2000" dirty="0" smtClean="0"/>
              <a:t>): Triples are embedded using </a:t>
            </a:r>
            <a:r>
              <a:rPr lang="en-US" sz="2000" dirty="0" err="1" smtClean="0"/>
              <a:t>RDFa</a:t>
            </a:r>
            <a:r>
              <a:rPr lang="en-US" sz="2000" dirty="0" smtClean="0"/>
              <a:t> with named graphs extension</a:t>
            </a:r>
          </a:p>
          <a:p>
            <a:pPr marL="512763" lvl="1" indent="-288925">
              <a:spcAft>
                <a:spcPts val="1200"/>
              </a:spcAft>
              <a:buClr>
                <a:schemeClr val="accent4">
                  <a:lumMod val="60000"/>
                  <a:lumOff val="40000"/>
                </a:schemeClr>
              </a:buClr>
              <a:buSzPct val="90000"/>
              <a:buFont typeface="Arial" pitchFamily="34" charset="0"/>
              <a:buChar char="►"/>
            </a:pPr>
            <a:r>
              <a:rPr lang="en-US" sz="2000" dirty="0" smtClean="0"/>
              <a:t>Client-side page processing (</a:t>
            </a:r>
            <a:r>
              <a:rPr lang="en-US" sz="2000" i="1" dirty="0" smtClean="0"/>
              <a:t>b</a:t>
            </a:r>
            <a:r>
              <a:rPr lang="en-US" sz="2000" dirty="0" smtClean="0"/>
              <a:t>): Embedded triples are extracted and placed into </a:t>
            </a:r>
            <a:r>
              <a:rPr lang="en-US" sz="2000" dirty="0" err="1" smtClean="0"/>
              <a:t>rdfQuery</a:t>
            </a:r>
            <a:r>
              <a:rPr lang="en-US" sz="2000" dirty="0" smtClean="0"/>
              <a:t> databanks</a:t>
            </a:r>
          </a:p>
          <a:p>
            <a:pPr marL="512763" lvl="1" indent="-288925">
              <a:spcAft>
                <a:spcPts val="1200"/>
              </a:spcAft>
              <a:buClr>
                <a:schemeClr val="accent4">
                  <a:lumMod val="60000"/>
                  <a:lumOff val="40000"/>
                </a:schemeClr>
              </a:buClr>
              <a:buSzPct val="90000"/>
              <a:buFont typeface="Arial" pitchFamily="34" charset="0"/>
              <a:buChar char="►"/>
            </a:pPr>
            <a:r>
              <a:rPr lang="en-US" sz="2000" dirty="0" smtClean="0"/>
              <a:t>Form creation (</a:t>
            </a:r>
            <a:r>
              <a:rPr lang="en-US" sz="2000" i="1" dirty="0" smtClean="0"/>
              <a:t>c</a:t>
            </a:r>
            <a:r>
              <a:rPr lang="en-US" sz="2000" dirty="0" smtClean="0"/>
              <a:t>): Based on the triples extracted, an edit form is created</a:t>
            </a:r>
          </a:p>
          <a:p>
            <a:pPr marL="512763" lvl="1" indent="-288925">
              <a:spcAft>
                <a:spcPts val="1200"/>
              </a:spcAft>
              <a:buClr>
                <a:schemeClr val="accent4">
                  <a:lumMod val="60000"/>
                  <a:lumOff val="40000"/>
                </a:schemeClr>
              </a:buClr>
              <a:buSzPct val="90000"/>
              <a:buFont typeface="Arial" pitchFamily="34" charset="0"/>
              <a:buChar char="►"/>
            </a:pPr>
            <a:r>
              <a:rPr lang="en-US" sz="2000" dirty="0" smtClean="0"/>
              <a:t>Update propagation (</a:t>
            </a:r>
            <a:r>
              <a:rPr lang="en-US" sz="2000" i="1" dirty="0" smtClean="0"/>
              <a:t>d</a:t>
            </a:r>
            <a:r>
              <a:rPr lang="en-US" sz="2000" dirty="0" smtClean="0"/>
              <a:t>): Changes are sent back to the sources via SPARQL/Update</a:t>
            </a:r>
          </a:p>
          <a:p>
            <a:pPr marL="512763" lvl="1" indent="-288925">
              <a:spcAft>
                <a:spcPts val="1200"/>
              </a:spcAft>
              <a:buClr>
                <a:schemeClr val="accent4">
                  <a:lumMod val="60000"/>
                  <a:lumOff val="40000"/>
                </a:schemeClr>
              </a:buClr>
              <a:buSzPct val="90000"/>
              <a:buFont typeface="Arial" pitchFamily="34" charset="0"/>
              <a:buChar char="►"/>
            </a:pPr>
            <a:r>
              <a:rPr lang="en-US" sz="2000" dirty="0" smtClean="0"/>
              <a:t>GPL license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Erfurt</a:t>
            </a:r>
            <a:endParaRPr lang="en-US" dirty="0"/>
          </a:p>
        </p:txBody>
      </p:sp>
      <p:sp>
        <p:nvSpPr>
          <p:cNvPr id="3" name="Content Placeholder 2"/>
          <p:cNvSpPr>
            <a:spLocks noGrp="1"/>
          </p:cNvSpPr>
          <p:nvPr>
            <p:ph idx="1"/>
          </p:nvPr>
        </p:nvSpPr>
        <p:spPr/>
        <p:txBody>
          <a:bodyPr/>
          <a:lstStyle/>
          <a:p>
            <a:pPr>
              <a:spcAft>
                <a:spcPts val="0"/>
              </a:spcAft>
            </a:pPr>
            <a:r>
              <a:rPr lang="en-US" dirty="0" err="1" smtClean="0"/>
              <a:t>Zend</a:t>
            </a:r>
            <a:r>
              <a:rPr lang="en-US" dirty="0" smtClean="0"/>
              <a:t>-based semantic web API</a:t>
            </a:r>
          </a:p>
          <a:p>
            <a:pPr indent="1588">
              <a:buNone/>
            </a:pPr>
            <a:r>
              <a:rPr lang="en-US" sz="1600" i="1" dirty="0" smtClean="0">
                <a:hlinkClick r:id="rId2"/>
              </a:rPr>
              <a:t>http://aksw.org/Projects/Erfurt</a:t>
            </a:r>
            <a:endParaRPr lang="en-US" sz="1600" i="1" dirty="0" smtClean="0"/>
          </a:p>
          <a:p>
            <a:pPr lvl="1">
              <a:spcAft>
                <a:spcPts val="600"/>
              </a:spcAft>
            </a:pPr>
            <a:r>
              <a:rPr lang="en-US" dirty="0" smtClean="0"/>
              <a:t>RDF storage abstraction</a:t>
            </a:r>
          </a:p>
          <a:p>
            <a:pPr lvl="1">
              <a:spcAft>
                <a:spcPts val="600"/>
              </a:spcAft>
            </a:pPr>
            <a:r>
              <a:rPr lang="en-US" dirty="0" smtClean="0"/>
              <a:t>RDF parser/</a:t>
            </a:r>
            <a:r>
              <a:rPr lang="en-US" dirty="0" err="1" smtClean="0"/>
              <a:t>serializer</a:t>
            </a:r>
            <a:endParaRPr lang="en-US" dirty="0" smtClean="0"/>
          </a:p>
          <a:p>
            <a:pPr lvl="1">
              <a:spcAft>
                <a:spcPts val="600"/>
              </a:spcAft>
            </a:pPr>
            <a:r>
              <a:rPr lang="en-US" dirty="0" smtClean="0"/>
              <a:t>SPARQL 1.1 Query/Update</a:t>
            </a:r>
          </a:p>
          <a:p>
            <a:pPr lvl="1">
              <a:spcAft>
                <a:spcPts val="600"/>
              </a:spcAft>
            </a:pPr>
            <a:r>
              <a:rPr lang="en-US" dirty="0" smtClean="0"/>
              <a:t>Versioning</a:t>
            </a:r>
          </a:p>
          <a:p>
            <a:pPr lvl="1">
              <a:spcAft>
                <a:spcPts val="600"/>
              </a:spcAft>
            </a:pPr>
            <a:r>
              <a:rPr lang="en-US" dirty="0" smtClean="0"/>
              <a:t>Caching</a:t>
            </a:r>
          </a:p>
          <a:p>
            <a:pPr lvl="1">
              <a:spcAft>
                <a:spcPts val="600"/>
              </a:spcAft>
            </a:pPr>
            <a:r>
              <a:rPr lang="en-US" dirty="0" smtClean="0"/>
              <a:t>GPL license</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Understanding the UDFR architecture</a:t>
            </a:r>
          </a:p>
          <a:p>
            <a:r>
              <a:rPr lang="en-US" dirty="0" smtClean="0"/>
              <a:t>Understanding the UDFR ontological modeling</a:t>
            </a:r>
          </a:p>
          <a:p>
            <a:r>
              <a:rPr lang="en-US" dirty="0" smtClean="0"/>
              <a:t>Understanding the UDFR administrative procedures</a:t>
            </a:r>
          </a:p>
          <a:p>
            <a:r>
              <a:rPr lang="en-US" dirty="0" smtClean="0"/>
              <a:t>Tangible next steps for facilitating ongoing community engagement and support</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Virtuoso</a:t>
            </a:r>
            <a:endParaRPr lang="en-US" dirty="0"/>
          </a:p>
        </p:txBody>
      </p:sp>
      <p:sp>
        <p:nvSpPr>
          <p:cNvPr id="3" name="Content Placeholder 2"/>
          <p:cNvSpPr>
            <a:spLocks noGrp="1"/>
          </p:cNvSpPr>
          <p:nvPr>
            <p:ph idx="1"/>
          </p:nvPr>
        </p:nvSpPr>
        <p:spPr/>
        <p:txBody>
          <a:bodyPr/>
          <a:lstStyle/>
          <a:p>
            <a:pPr>
              <a:spcAft>
                <a:spcPts val="0"/>
              </a:spcAft>
            </a:pPr>
            <a:r>
              <a:rPr lang="en-US" dirty="0" smtClean="0"/>
              <a:t>RDF </a:t>
            </a:r>
            <a:r>
              <a:rPr lang="en-US" dirty="0" err="1" smtClean="0"/>
              <a:t>quadstore</a:t>
            </a:r>
            <a:endParaRPr lang="en-US" dirty="0" smtClean="0"/>
          </a:p>
          <a:p>
            <a:pPr indent="1588">
              <a:buNone/>
            </a:pPr>
            <a:r>
              <a:rPr lang="en-US" sz="1600" i="1" dirty="0" smtClean="0">
                <a:hlinkClick r:id="rId2"/>
              </a:rPr>
              <a:t>http://virtuoso.openlinksw.com/</a:t>
            </a:r>
            <a:endParaRPr lang="en-US" sz="1600" i="1" dirty="0" smtClean="0"/>
          </a:p>
          <a:p>
            <a:pPr lvl="1">
              <a:spcAft>
                <a:spcPts val="600"/>
              </a:spcAft>
            </a:pPr>
            <a:r>
              <a:rPr lang="en-US" dirty="0" smtClean="0"/>
              <a:t>SPARQL 1.1</a:t>
            </a:r>
          </a:p>
          <a:p>
            <a:pPr lvl="1">
              <a:spcAft>
                <a:spcPts val="600"/>
              </a:spcAft>
            </a:pPr>
            <a:r>
              <a:rPr lang="en-US" dirty="0" smtClean="0"/>
              <a:t>Named graphs</a:t>
            </a:r>
          </a:p>
          <a:p>
            <a:pPr lvl="1">
              <a:spcAft>
                <a:spcPts val="600"/>
              </a:spcAft>
            </a:pPr>
            <a:r>
              <a:rPr lang="en-US" dirty="0" smtClean="0"/>
              <a:t>Full-text indexing</a:t>
            </a:r>
          </a:p>
          <a:p>
            <a:pPr lvl="1">
              <a:spcAft>
                <a:spcPts val="600"/>
              </a:spcAft>
            </a:pPr>
            <a:r>
              <a:rPr lang="en-US" dirty="0" err="1" smtClean="0"/>
              <a:t>Inferencing</a:t>
            </a:r>
            <a:endParaRPr lang="en-US" dirty="0" smtClean="0"/>
          </a:p>
          <a:p>
            <a:pPr lvl="1">
              <a:spcAft>
                <a:spcPts val="0"/>
              </a:spcAft>
            </a:pPr>
            <a:r>
              <a:rPr lang="en-US" dirty="0" smtClean="0"/>
              <a:t>Conductor administrative interface</a:t>
            </a:r>
          </a:p>
          <a:p>
            <a:pPr lvl="1" indent="-7938">
              <a:spcAft>
                <a:spcPts val="600"/>
              </a:spcAft>
              <a:buNone/>
            </a:pPr>
            <a:r>
              <a:rPr lang="en-US" sz="1600" i="1" dirty="0" smtClean="0">
                <a:hlinkClick r:id="rId3"/>
              </a:rPr>
              <a:t>http://docs.openlinksw.com/virtuoso/adminui.html</a:t>
            </a:r>
            <a:endParaRPr lang="en-US" sz="1600" i="1" dirty="0" smtClean="0"/>
          </a:p>
          <a:p>
            <a:pPr lvl="1">
              <a:spcAft>
                <a:spcPts val="0"/>
              </a:spcAft>
            </a:pPr>
            <a:r>
              <a:rPr lang="en-US" dirty="0" smtClean="0"/>
              <a:t>GPL license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 SPARQL</a:t>
            </a:r>
            <a:endParaRPr lang="en-US" dirty="0"/>
          </a:p>
        </p:txBody>
      </p:sp>
      <p:sp>
        <p:nvSpPr>
          <p:cNvPr id="3" name="Content Placeholder 2"/>
          <p:cNvSpPr>
            <a:spLocks noGrp="1"/>
          </p:cNvSpPr>
          <p:nvPr>
            <p:ph idx="1"/>
          </p:nvPr>
        </p:nvSpPr>
        <p:spPr/>
        <p:txBody>
          <a:bodyPr/>
          <a:lstStyle/>
          <a:p>
            <a:pPr>
              <a:spcAft>
                <a:spcPts val="0"/>
              </a:spcAft>
            </a:pPr>
            <a:r>
              <a:rPr lang="en-US" dirty="0" smtClean="0"/>
              <a:t>Resource Description Framework</a:t>
            </a:r>
          </a:p>
          <a:p>
            <a:pPr indent="-3175">
              <a:buNone/>
            </a:pPr>
            <a:r>
              <a:rPr lang="en-US" sz="1600" i="1" dirty="0" smtClean="0">
                <a:hlinkClick r:id="rId2"/>
              </a:rPr>
              <a:t>http://www.w3.org/RDF/</a:t>
            </a:r>
            <a:r>
              <a:rPr lang="en-US" sz="1600" i="1" dirty="0" smtClean="0"/>
              <a:t> </a:t>
            </a:r>
          </a:p>
          <a:p>
            <a:pPr lvl="1"/>
            <a:r>
              <a:rPr lang="en-US" dirty="0" smtClean="0"/>
              <a:t>Assertions of the form:  </a:t>
            </a:r>
            <a:r>
              <a:rPr lang="en-US" i="1" dirty="0" smtClean="0"/>
              <a:t>subject  predicate  object</a:t>
            </a:r>
          </a:p>
          <a:p>
            <a:pPr lvl="1" indent="-3175">
              <a:spcAft>
                <a:spcPts val="600"/>
              </a:spcAft>
              <a:buNone/>
            </a:pPr>
            <a:r>
              <a:rPr lang="en-US" sz="2000" dirty="0" smtClean="0">
                <a:solidFill>
                  <a:schemeClr val="accent4">
                    <a:lumMod val="75000"/>
                  </a:schemeClr>
                </a:solidFill>
              </a:rPr>
              <a:t>udfrs:u1r2473  </a:t>
            </a:r>
            <a:r>
              <a:rPr lang="en-US" sz="2000" dirty="0" err="1" smtClean="0">
                <a:solidFill>
                  <a:schemeClr val="accent4">
                    <a:lumMod val="75000"/>
                  </a:schemeClr>
                </a:solidFill>
              </a:rPr>
              <a:t>rdfs:type</a:t>
            </a:r>
            <a:r>
              <a:rPr lang="en-US" sz="2000" dirty="0" smtClean="0">
                <a:solidFill>
                  <a:schemeClr val="accent4">
                    <a:lumMod val="75000"/>
                  </a:schemeClr>
                </a:solidFill>
              </a:rPr>
              <a:t>  </a:t>
            </a:r>
            <a:r>
              <a:rPr lang="en-US" sz="2000" dirty="0" err="1" smtClean="0">
                <a:solidFill>
                  <a:schemeClr val="accent4">
                    <a:lumMod val="75000"/>
                  </a:schemeClr>
                </a:solidFill>
              </a:rPr>
              <a:t>udfrs:Agent</a:t>
            </a:r>
            <a:r>
              <a:rPr lang="en-US" sz="2000" dirty="0" smtClean="0">
                <a:solidFill>
                  <a:schemeClr val="accent4">
                    <a:lumMod val="75000"/>
                  </a:schemeClr>
                </a:solidFill>
              </a:rPr>
              <a:t> .</a:t>
            </a:r>
          </a:p>
          <a:p>
            <a:pPr lvl="1" indent="-3175">
              <a:buNone/>
            </a:pPr>
            <a:r>
              <a:rPr lang="en-US" sz="2000" dirty="0" smtClean="0">
                <a:solidFill>
                  <a:schemeClr val="accent4">
                    <a:lumMod val="75000"/>
                  </a:schemeClr>
                </a:solidFill>
              </a:rPr>
              <a:t>udfrs:u1r2473  </a:t>
            </a:r>
            <a:r>
              <a:rPr lang="en-US" sz="2000" dirty="0" err="1" smtClean="0">
                <a:solidFill>
                  <a:schemeClr val="accent4">
                    <a:lumMod val="75000"/>
                  </a:schemeClr>
                </a:solidFill>
              </a:rPr>
              <a:t>rdfs:label</a:t>
            </a:r>
            <a:r>
              <a:rPr lang="en-US" sz="2000" dirty="0" smtClean="0">
                <a:solidFill>
                  <a:schemeClr val="accent4">
                    <a:lumMod val="75000"/>
                  </a:schemeClr>
                </a:solidFill>
              </a:rPr>
              <a:t>  “C-Cube Microsystems” .</a:t>
            </a:r>
          </a:p>
          <a:p>
            <a:pPr lvl="1"/>
            <a:r>
              <a:rPr lang="en-US" dirty="0" smtClean="0"/>
              <a:t>Subjects and predicates are represented by URIs; objects, by URIs or literals</a:t>
            </a:r>
          </a:p>
          <a:p>
            <a:pPr lvl="1"/>
            <a:r>
              <a:rPr lang="en-US" dirty="0" smtClean="0"/>
              <a:t>Multiple serialization formats: RDF/XML, N3, N-Triples, Turtle</a:t>
            </a:r>
          </a:p>
          <a:p>
            <a:pPr>
              <a:spcAft>
                <a:spcPts val="0"/>
              </a:spcAft>
            </a:pPr>
            <a:r>
              <a:rPr lang="en-US" dirty="0" smtClean="0"/>
              <a:t>SPARQL Protocol and Query Language</a:t>
            </a:r>
          </a:p>
          <a:p>
            <a:pPr indent="-3175">
              <a:buNone/>
            </a:pPr>
            <a:r>
              <a:rPr lang="en-US" sz="1600" i="1" dirty="0" smtClean="0">
                <a:hlinkClick r:id="rId3"/>
              </a:rPr>
              <a:t>http://www.w3.org/TR/rdf-sparql-query/</a:t>
            </a:r>
            <a:endParaRPr lang="en-US" sz="1600" i="1" dirty="0" smtClean="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Noid</a:t>
            </a:r>
            <a:endParaRPr lang="en-US" dirty="0"/>
          </a:p>
        </p:txBody>
      </p:sp>
      <p:sp>
        <p:nvSpPr>
          <p:cNvPr id="3" name="Content Placeholder 2"/>
          <p:cNvSpPr>
            <a:spLocks noGrp="1"/>
          </p:cNvSpPr>
          <p:nvPr>
            <p:ph idx="1"/>
          </p:nvPr>
        </p:nvSpPr>
        <p:spPr/>
        <p:txBody>
          <a:bodyPr/>
          <a:lstStyle/>
          <a:p>
            <a:pPr>
              <a:spcAft>
                <a:spcPts val="0"/>
              </a:spcAft>
            </a:pPr>
            <a:r>
              <a:rPr lang="en-US" dirty="0" smtClean="0"/>
              <a:t>“Nice opaque identifier” minter</a:t>
            </a:r>
          </a:p>
          <a:p>
            <a:pPr indent="-3175">
              <a:buNone/>
            </a:pPr>
            <a:r>
              <a:rPr lang="en-US" sz="1600" i="1" dirty="0" smtClean="0">
                <a:hlinkClick r:id="rId2"/>
              </a:rPr>
              <a:t>https://wiki.ucop.edu/display/Curation/NOID</a:t>
            </a:r>
            <a:endParaRPr lang="en-US" sz="1600" i="1" dirty="0" smtClean="0"/>
          </a:p>
          <a:p>
            <a:pPr>
              <a:spcAft>
                <a:spcPts val="0"/>
              </a:spcAft>
            </a:pPr>
            <a:r>
              <a:rPr lang="en-US" dirty="0" smtClean="0"/>
              <a:t>Perl module</a:t>
            </a:r>
          </a:p>
          <a:p>
            <a:pPr indent="-3175">
              <a:buNone/>
            </a:pPr>
            <a:r>
              <a:rPr lang="en-US" sz="1600" i="1" dirty="0" smtClean="0">
                <a:hlinkClick r:id="rId3"/>
              </a:rPr>
              <a:t>http://search.cpan.org/~jak/Noid-0.424/</a:t>
            </a:r>
            <a:endParaRPr lang="en-US" sz="1600" i="1" dirty="0" smtClean="0"/>
          </a:p>
          <a:p>
            <a:r>
              <a:rPr lang="en-US" dirty="0" smtClean="0"/>
              <a:t> Two namespaces (or “shoulders”)</a:t>
            </a:r>
          </a:p>
          <a:p>
            <a:pPr lvl="1"/>
            <a:r>
              <a:rPr lang="en-US" dirty="0" smtClean="0"/>
              <a:t>“u1f” – Formats (including character encodings and compression algorithms), e.g.</a:t>
            </a:r>
          </a:p>
          <a:p>
            <a:pPr lvl="2">
              <a:spcAft>
                <a:spcPts val="0"/>
              </a:spcAft>
            </a:pPr>
            <a:r>
              <a:rPr lang="en-US" dirty="0" smtClean="0"/>
              <a:t>“u1f378” (JPEG/JFIF 1.02)</a:t>
            </a:r>
          </a:p>
          <a:p>
            <a:pPr lvl="2" indent="-1588">
              <a:buNone/>
            </a:pPr>
            <a:r>
              <a:rPr lang="en-US" sz="1600" i="1" dirty="0" smtClean="0">
                <a:hlinkClick r:id="rId4"/>
              </a:rPr>
              <a:t>http://udfr.org/udfr/u1f378</a:t>
            </a:r>
            <a:r>
              <a:rPr lang="en-US" sz="1600" i="1" dirty="0" smtClean="0"/>
              <a:t> </a:t>
            </a:r>
          </a:p>
          <a:p>
            <a:pPr lvl="1"/>
            <a:r>
              <a:rPr lang="en-US" dirty="0" smtClean="0"/>
              <a:t>“u1r” – All other RDF resources, e.g.</a:t>
            </a:r>
          </a:p>
          <a:p>
            <a:pPr lvl="2">
              <a:spcAft>
                <a:spcPts val="0"/>
              </a:spcAft>
            </a:pPr>
            <a:r>
              <a:rPr lang="en-US" dirty="0" smtClean="0"/>
              <a:t>“u1r2473” (C-Cube Microsystems)</a:t>
            </a:r>
          </a:p>
          <a:p>
            <a:pPr lvl="2" indent="-1588">
              <a:buNone/>
            </a:pPr>
            <a:r>
              <a:rPr lang="en-US" sz="1600" i="1" dirty="0" smtClean="0">
                <a:hlinkClick r:id="rId5"/>
              </a:rPr>
              <a:t>http://udfr.org/udfr/u1r2473</a:t>
            </a:r>
            <a:endParaRPr lang="en-US" sz="1600" i="1" dirty="0" smtClean="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b="1" dirty="0" smtClean="0"/>
                        <a:t>10:30 – 10:45</a:t>
                      </a:r>
                      <a:endParaRPr lang="en-US" b="1" dirty="0"/>
                    </a:p>
                  </a:txBody>
                  <a:tcPr/>
                </a:tc>
                <a:tc>
                  <a:txBody>
                    <a:bodyPr/>
                    <a:lstStyle/>
                    <a:p>
                      <a:pPr>
                        <a:spcBef>
                          <a:spcPts val="600"/>
                        </a:spcBef>
                        <a:spcAft>
                          <a:spcPts val="600"/>
                        </a:spcAft>
                      </a:pPr>
                      <a:r>
                        <a:rPr lang="en-US" b="1" i="1" dirty="0" smtClean="0"/>
                        <a:t>Break</a:t>
                      </a:r>
                      <a:endParaRPr lang="en-US" b="1" i="1" dirty="0"/>
                    </a:p>
                  </a:txBody>
                  <a:tcPr/>
                </a:tc>
              </a:tr>
              <a:tr h="370840">
                <a:tc>
                  <a:txBody>
                    <a:bodyPr/>
                    <a:lstStyle/>
                    <a:p>
                      <a:endParaRPr lang="en-US" dirty="0"/>
                    </a:p>
                  </a:txBody>
                  <a:tcPr>
                    <a:noFill/>
                  </a:tcPr>
                </a:tc>
                <a:tc>
                  <a:txBody>
                    <a:bodyPr/>
                    <a:lstStyle/>
                    <a:p>
                      <a:r>
                        <a:rPr lang="en-US" dirty="0" smtClean="0"/>
                        <a:t>10:45 – 11:45</a:t>
                      </a:r>
                      <a:endParaRPr lang="en-US" dirty="0"/>
                    </a:p>
                  </a:txBody>
                  <a:tcPr/>
                </a:tc>
                <a:tc>
                  <a:txBody>
                    <a:bodyPr/>
                    <a:lstStyle/>
                    <a:p>
                      <a:r>
                        <a:rPr lang="en-US" dirty="0" smtClean="0"/>
                        <a:t>Code walk-through</a:t>
                      </a:r>
                      <a:endParaRPr lang="en-US" dirty="0"/>
                    </a:p>
                  </a:txBody>
                  <a:tcPr/>
                </a:tc>
              </a:tr>
              <a:tr h="370840">
                <a:tc>
                  <a:txBody>
                    <a:bodyPr/>
                    <a:lstStyle/>
                    <a:p>
                      <a:endParaRPr lang="en-US" dirty="0"/>
                    </a:p>
                  </a:txBody>
                  <a:tcPr>
                    <a:noFill/>
                  </a:tcPr>
                </a:tc>
                <a:tc>
                  <a:txBody>
                    <a:bodyPr/>
                    <a:lstStyle/>
                    <a:p>
                      <a:r>
                        <a:rPr lang="en-US" dirty="0" smtClean="0"/>
                        <a:t>11:45 – 12:00</a:t>
                      </a:r>
                      <a:endParaRPr lang="en-US" dirty="0"/>
                    </a:p>
                  </a:txBody>
                  <a:tcPr/>
                </a:tc>
                <a:tc>
                  <a:txBody>
                    <a:bodyPr/>
                    <a:lstStyle/>
                    <a:p>
                      <a:r>
                        <a:rPr lang="en-US" dirty="0" smtClean="0"/>
                        <a:t>Questions and discussion</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dirty="0"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endParaRPr lang="en-US" dirty="0"/>
                    </a:p>
                  </a:txBody>
                  <a:tcPr>
                    <a:noFill/>
                  </a:tcPr>
                </a:tc>
                <a:tc>
                  <a:txBody>
                    <a:bodyPr/>
                    <a:lstStyle/>
                    <a:p>
                      <a:r>
                        <a:rPr lang="en-US" b="1" dirty="0" smtClean="0"/>
                        <a:t>10:45 – 11:45</a:t>
                      </a:r>
                      <a:endParaRPr lang="en-US" b="1" dirty="0"/>
                    </a:p>
                  </a:txBody>
                  <a:tcPr/>
                </a:tc>
                <a:tc>
                  <a:txBody>
                    <a:bodyPr/>
                    <a:lstStyle/>
                    <a:p>
                      <a:r>
                        <a:rPr lang="en-US" b="1" dirty="0" smtClean="0"/>
                        <a:t>Code walk-through</a:t>
                      </a:r>
                      <a:endParaRPr lang="en-US" b="1" dirty="0"/>
                    </a:p>
                  </a:txBody>
                  <a:tcPr/>
                </a:tc>
              </a:tr>
              <a:tr h="370840">
                <a:tc>
                  <a:txBody>
                    <a:bodyPr/>
                    <a:lstStyle/>
                    <a:p>
                      <a:endParaRPr lang="en-US" dirty="0"/>
                    </a:p>
                  </a:txBody>
                  <a:tcPr>
                    <a:noFill/>
                  </a:tcPr>
                </a:tc>
                <a:tc>
                  <a:txBody>
                    <a:bodyPr/>
                    <a:lstStyle/>
                    <a:p>
                      <a:r>
                        <a:rPr lang="en-US" dirty="0" smtClean="0"/>
                        <a:t>11:45 – 12:00</a:t>
                      </a:r>
                      <a:endParaRPr lang="en-US" dirty="0"/>
                    </a:p>
                  </a:txBody>
                  <a:tcPr/>
                </a:tc>
                <a:tc>
                  <a:txBody>
                    <a:bodyPr/>
                    <a:lstStyle/>
                    <a:p>
                      <a:r>
                        <a:rPr lang="en-US" dirty="0" smtClean="0"/>
                        <a:t>Questions and discussion</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repository</a:t>
            </a:r>
            <a:endParaRPr lang="en-US" dirty="0"/>
          </a:p>
        </p:txBody>
      </p:sp>
      <p:sp>
        <p:nvSpPr>
          <p:cNvPr id="3" name="Content Placeholder 2"/>
          <p:cNvSpPr>
            <a:spLocks noGrp="1"/>
          </p:cNvSpPr>
          <p:nvPr>
            <p:ph idx="1"/>
          </p:nvPr>
        </p:nvSpPr>
        <p:spPr>
          <a:xfrm>
            <a:off x="457200" y="1371600"/>
            <a:ext cx="8229600" cy="5181600"/>
          </a:xfrm>
        </p:spPr>
        <p:txBody>
          <a:bodyPr/>
          <a:lstStyle/>
          <a:p>
            <a:pPr>
              <a:spcAft>
                <a:spcPts val="0"/>
              </a:spcAft>
            </a:pPr>
            <a:r>
              <a:rPr lang="en-US" dirty="0" smtClean="0"/>
              <a:t>All code (and ontologies) managed in public repositories at </a:t>
            </a:r>
            <a:r>
              <a:rPr lang="en-US" dirty="0" err="1" smtClean="0"/>
              <a:t>GitHub</a:t>
            </a:r>
            <a:endParaRPr lang="en-US" dirty="0" smtClean="0"/>
          </a:p>
          <a:p>
            <a:pPr indent="-3175">
              <a:buNone/>
            </a:pPr>
            <a:r>
              <a:rPr lang="en-US" sz="1600" i="1" dirty="0" smtClean="0">
                <a:hlinkClick r:id="rId2"/>
              </a:rPr>
              <a:t>https://github.com/UDFR</a:t>
            </a:r>
            <a:endParaRPr lang="en-US" sz="1600" i="1" dirty="0" smtClean="0"/>
          </a:p>
          <a:p>
            <a:pPr lvl="1">
              <a:spcAft>
                <a:spcPts val="0"/>
              </a:spcAft>
            </a:pPr>
            <a:r>
              <a:rPr lang="en-US" dirty="0" err="1" smtClean="0"/>
              <a:t>OntoWiki</a:t>
            </a:r>
            <a:endParaRPr lang="en-US" dirty="0" smtClean="0"/>
          </a:p>
          <a:p>
            <a:pPr lvl="1" indent="-3175">
              <a:spcAft>
                <a:spcPts val="0"/>
              </a:spcAft>
              <a:buNone/>
            </a:pPr>
            <a:r>
              <a:rPr lang="en-US" sz="1600" i="1" dirty="0" smtClean="0">
                <a:hlinkClick r:id="rId3"/>
              </a:rPr>
              <a:t>https://github.com/UDFR/OntoWiki</a:t>
            </a:r>
            <a:endParaRPr lang="en-US" sz="1600" i="1" dirty="0" smtClean="0"/>
          </a:p>
          <a:p>
            <a:pPr lvl="1" indent="-3175">
              <a:buNone/>
            </a:pPr>
            <a:r>
              <a:rPr lang="en-US" sz="1600" dirty="0" smtClean="0"/>
              <a:t>Forked from </a:t>
            </a:r>
            <a:r>
              <a:rPr lang="en-US" sz="1600" i="1" dirty="0" smtClean="0">
                <a:hlinkClick r:id="rId4"/>
              </a:rPr>
              <a:t>https://github.com/AKSW/OntoWiki</a:t>
            </a:r>
            <a:endParaRPr lang="en-US" sz="1600" i="1" dirty="0" smtClean="0"/>
          </a:p>
          <a:p>
            <a:pPr lvl="1">
              <a:spcAft>
                <a:spcPts val="0"/>
              </a:spcAft>
            </a:pPr>
            <a:r>
              <a:rPr lang="en-US" dirty="0" smtClean="0"/>
              <a:t>Erfurt</a:t>
            </a:r>
          </a:p>
          <a:p>
            <a:pPr lvl="1" indent="-3175">
              <a:spcAft>
                <a:spcPts val="0"/>
              </a:spcAft>
              <a:buNone/>
            </a:pPr>
            <a:r>
              <a:rPr lang="en-US" sz="1600" i="1" dirty="0" smtClean="0">
                <a:hlinkClick r:id="rId5"/>
              </a:rPr>
              <a:t>https://github.com/UDFR/Erfurt</a:t>
            </a:r>
            <a:endParaRPr lang="en-US" sz="1600" i="1" dirty="0" smtClean="0"/>
          </a:p>
          <a:p>
            <a:pPr lvl="1" indent="-3175">
              <a:buNone/>
            </a:pPr>
            <a:r>
              <a:rPr lang="en-US" sz="1600" dirty="0" smtClean="0"/>
              <a:t>Forked from </a:t>
            </a:r>
            <a:r>
              <a:rPr lang="en-US" sz="1600" i="1" dirty="0" smtClean="0">
                <a:hlinkClick r:id="rId6"/>
              </a:rPr>
              <a:t>https://github.com/AKSW/Erfurt</a:t>
            </a:r>
            <a:endParaRPr lang="en-US" sz="1600" i="1" dirty="0" smtClean="0"/>
          </a:p>
          <a:p>
            <a:pPr lvl="1">
              <a:spcAft>
                <a:spcPts val="0"/>
              </a:spcAft>
            </a:pPr>
            <a:r>
              <a:rPr lang="en-US" dirty="0" err="1" smtClean="0"/>
              <a:t>RDFauthor</a:t>
            </a:r>
            <a:endParaRPr lang="en-US" dirty="0" smtClean="0"/>
          </a:p>
          <a:p>
            <a:pPr lvl="1" indent="-3175">
              <a:spcAft>
                <a:spcPts val="0"/>
              </a:spcAft>
              <a:buNone/>
            </a:pPr>
            <a:r>
              <a:rPr lang="en-US" sz="1600" i="1" dirty="0" smtClean="0">
                <a:hlinkClick r:id="rId7"/>
              </a:rPr>
              <a:t>https://github.com/UDFR/RDFauthor</a:t>
            </a:r>
            <a:endParaRPr lang="en-US" sz="1600" i="1" dirty="0" smtClean="0"/>
          </a:p>
          <a:p>
            <a:pPr lvl="1" indent="-3175">
              <a:buNone/>
            </a:pPr>
            <a:r>
              <a:rPr lang="en-US" sz="1600" dirty="0" smtClean="0"/>
              <a:t>Forked from </a:t>
            </a:r>
            <a:r>
              <a:rPr lang="en-US" sz="1600" i="1" dirty="0" smtClean="0">
                <a:hlinkClick r:id="rId8"/>
              </a:rPr>
              <a:t>https://github.com/AKSW/RDFauthor</a:t>
            </a:r>
            <a:r>
              <a:rPr lang="en-US" sz="1600" i="1" dirty="0" smtClean="0"/>
              <a:t> </a:t>
            </a:r>
          </a:p>
          <a:p>
            <a:pPr marL="344488" indent="-344488"/>
            <a:r>
              <a:rPr lang="en-US" dirty="0" smtClean="0"/>
              <a:t>All CDL development available under GPL license</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3" name="Content Placeholder 2"/>
          <p:cNvSpPr>
            <a:spLocks noGrp="1"/>
          </p:cNvSpPr>
          <p:nvPr>
            <p:ph idx="1"/>
          </p:nvPr>
        </p:nvSpPr>
        <p:spPr/>
        <p:txBody>
          <a:bodyPr/>
          <a:lstStyle/>
          <a:p>
            <a:r>
              <a:rPr lang="en-US" dirty="0" smtClean="0"/>
              <a:t>Division of labor</a:t>
            </a:r>
          </a:p>
          <a:p>
            <a:pPr lvl="1"/>
            <a:r>
              <a:rPr lang="en-US" dirty="0" smtClean="0"/>
              <a:t>New UI presentation features </a:t>
            </a:r>
            <a:r>
              <a:rPr lang="en-US" dirty="0" smtClean="0">
                <a:sym typeface="Wingdings"/>
              </a:rPr>
              <a:t></a:t>
            </a:r>
            <a:r>
              <a:rPr lang="en-US" dirty="0" smtClean="0"/>
              <a:t> modify an existing </a:t>
            </a:r>
            <a:r>
              <a:rPr lang="en-US" dirty="0" err="1" smtClean="0"/>
              <a:t>OntoWiki</a:t>
            </a:r>
            <a:r>
              <a:rPr lang="en-US" dirty="0" smtClean="0"/>
              <a:t> view or create a new extension</a:t>
            </a:r>
          </a:p>
          <a:p>
            <a:pPr lvl="1"/>
            <a:r>
              <a:rPr lang="en-US" dirty="0" smtClean="0"/>
              <a:t>New UI data features </a:t>
            </a:r>
            <a:r>
              <a:rPr lang="en-US" dirty="0" smtClean="0">
                <a:sym typeface="Wingdings"/>
              </a:rPr>
              <a:t></a:t>
            </a:r>
            <a:r>
              <a:rPr lang="en-US" dirty="0" smtClean="0"/>
              <a:t> </a:t>
            </a:r>
            <a:r>
              <a:rPr lang="en-US" dirty="0" err="1" smtClean="0"/>
              <a:t>RDFauthor</a:t>
            </a:r>
            <a:endParaRPr lang="en-US" dirty="0" smtClean="0"/>
          </a:p>
          <a:p>
            <a:pPr lvl="1"/>
            <a:r>
              <a:rPr lang="en-US" dirty="0" smtClean="0"/>
              <a:t>Database queries and user/model authentication </a:t>
            </a:r>
            <a:r>
              <a:rPr lang="en-US" dirty="0" smtClean="0">
                <a:sym typeface="Wingdings"/>
              </a:rPr>
              <a:t></a:t>
            </a:r>
            <a:r>
              <a:rPr lang="en-US" dirty="0" smtClean="0"/>
              <a:t> Erfurt</a:t>
            </a:r>
          </a:p>
          <a:p>
            <a:r>
              <a:rPr lang="en-US" dirty="0" smtClean="0"/>
              <a:t>Norman </a:t>
            </a:r>
            <a:r>
              <a:rPr lang="en-US" dirty="0" err="1" smtClean="0"/>
              <a:t>Heino</a:t>
            </a:r>
            <a:r>
              <a:rPr lang="en-US" dirty="0" smtClean="0"/>
              <a:t>, Sebastian </a:t>
            </a:r>
            <a:r>
              <a:rPr lang="en-US" dirty="0" err="1" smtClean="0"/>
              <a:t>Dietzold</a:t>
            </a:r>
            <a:r>
              <a:rPr lang="en-US" dirty="0" smtClean="0"/>
              <a:t>, Michael Martin, and </a:t>
            </a:r>
            <a:r>
              <a:rPr lang="en-US" dirty="0" err="1" smtClean="0"/>
              <a:t>Sören</a:t>
            </a:r>
            <a:r>
              <a:rPr lang="en-US" dirty="0" smtClean="0"/>
              <a:t> Auer, “Developing semantic web applications with the </a:t>
            </a:r>
            <a:r>
              <a:rPr lang="en-US" dirty="0" err="1" smtClean="0"/>
              <a:t>OntoWiki</a:t>
            </a:r>
            <a:r>
              <a:rPr lang="en-US" dirty="0" smtClean="0"/>
              <a:t> Framework,” </a:t>
            </a:r>
            <a:r>
              <a:rPr lang="en-US" i="1" dirty="0" smtClean="0"/>
              <a:t>Networked Knowledge – Networked Media</a:t>
            </a:r>
            <a:r>
              <a:rPr lang="en-US" dirty="0" smtClean="0"/>
              <a:t> 221 (Berlin: Springer, 2009), pp. 61-77 </a:t>
            </a:r>
            <a:r>
              <a:rPr lang="en-US" dirty="0" smtClean="0">
                <a:hlinkClick r:id="rId2"/>
              </a:rPr>
              <a:t>http://www.springerlink.com/content/742m6l6418887542/</a:t>
            </a:r>
            <a:r>
              <a:rPr lang="en-US" dirty="0" smtClean="0"/>
              <a:t> </a:t>
            </a:r>
          </a:p>
          <a:p>
            <a:pPr lvl="1"/>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676400" y="1447800"/>
            <a:ext cx="5676900" cy="4829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0"/>
            <a:ext cx="7772400" cy="1470025"/>
          </a:xfrm>
        </p:spPr>
        <p:txBody>
          <a:bodyPr/>
          <a:lstStyle/>
          <a:p>
            <a:r>
              <a:rPr lang="en-US" dirty="0" smtClean="0"/>
              <a:t>MVC recap</a:t>
            </a:r>
            <a:endParaRPr lang="en-US" dirty="0"/>
          </a:p>
        </p:txBody>
      </p:sp>
      <p:sp>
        <p:nvSpPr>
          <p:cNvPr id="5" name="Rounded Rectangle 4"/>
          <p:cNvSpPr/>
          <p:nvPr/>
        </p:nvSpPr>
        <p:spPr>
          <a:xfrm>
            <a:off x="533400" y="2057400"/>
            <a:ext cx="20574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Model</a:t>
            </a:r>
            <a:endParaRPr lang="en-US" dirty="0">
              <a:solidFill>
                <a:schemeClr val="tx1"/>
              </a:solidFill>
            </a:endParaRPr>
          </a:p>
        </p:txBody>
      </p:sp>
      <p:sp>
        <p:nvSpPr>
          <p:cNvPr id="6" name="Rounded Rectangle 5"/>
          <p:cNvSpPr/>
          <p:nvPr/>
        </p:nvSpPr>
        <p:spPr>
          <a:xfrm>
            <a:off x="3505200" y="2057400"/>
            <a:ext cx="20574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Controller</a:t>
            </a:r>
            <a:endParaRPr lang="en-US" dirty="0">
              <a:solidFill>
                <a:schemeClr val="tx1"/>
              </a:solidFill>
            </a:endParaRPr>
          </a:p>
        </p:txBody>
      </p:sp>
      <p:sp>
        <p:nvSpPr>
          <p:cNvPr id="7" name="Rounded Rectangle 6"/>
          <p:cNvSpPr/>
          <p:nvPr/>
        </p:nvSpPr>
        <p:spPr>
          <a:xfrm>
            <a:off x="6477000" y="2057400"/>
            <a:ext cx="20574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View</a:t>
            </a:r>
            <a:endParaRPr lang="en-US" dirty="0">
              <a:solidFill>
                <a:schemeClr val="tx1"/>
              </a:solidFill>
            </a:endParaRPr>
          </a:p>
        </p:txBody>
      </p:sp>
      <p:sp>
        <p:nvSpPr>
          <p:cNvPr id="8" name="Left-Right Arrow 7"/>
          <p:cNvSpPr/>
          <p:nvPr/>
        </p:nvSpPr>
        <p:spPr>
          <a:xfrm>
            <a:off x="2743200" y="2438400"/>
            <a:ext cx="685800" cy="2286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Left-Right Arrow 9"/>
          <p:cNvSpPr/>
          <p:nvPr/>
        </p:nvSpPr>
        <p:spPr>
          <a:xfrm>
            <a:off x="5638800" y="2438400"/>
            <a:ext cx="685800" cy="2286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p:cNvSpPr/>
          <p:nvPr/>
        </p:nvSpPr>
        <p:spPr>
          <a:xfrm>
            <a:off x="457200" y="3048000"/>
            <a:ext cx="2133600" cy="646331"/>
          </a:xfrm>
          <a:prstGeom prst="rect">
            <a:avLst/>
          </a:prstGeom>
        </p:spPr>
        <p:txBody>
          <a:bodyPr wrap="square">
            <a:spAutoFit/>
          </a:bodyPr>
          <a:lstStyle/>
          <a:p>
            <a:r>
              <a:rPr lang="en-US" dirty="0" smtClean="0"/>
              <a:t>• Business logic</a:t>
            </a:r>
          </a:p>
          <a:p>
            <a:r>
              <a:rPr lang="en-US" dirty="0" smtClean="0"/>
              <a:t>• SPARQL is here!</a:t>
            </a:r>
            <a:endParaRPr lang="en-US" dirty="0"/>
          </a:p>
        </p:txBody>
      </p:sp>
      <p:sp>
        <p:nvSpPr>
          <p:cNvPr id="12" name="Rectangle 11"/>
          <p:cNvSpPr/>
          <p:nvPr/>
        </p:nvSpPr>
        <p:spPr>
          <a:xfrm>
            <a:off x="3429000" y="3048000"/>
            <a:ext cx="2362200" cy="923330"/>
          </a:xfrm>
          <a:prstGeom prst="rect">
            <a:avLst/>
          </a:prstGeom>
        </p:spPr>
        <p:txBody>
          <a:bodyPr wrap="square">
            <a:spAutoFit/>
          </a:bodyPr>
          <a:lstStyle/>
          <a:p>
            <a:pPr marL="174625" indent="-174625"/>
            <a:r>
              <a:rPr lang="en-US" dirty="0" smtClean="0"/>
              <a:t>• Component</a:t>
            </a:r>
          </a:p>
          <a:p>
            <a:pPr marL="174625" indent="-174625"/>
            <a:r>
              <a:rPr lang="en-US" dirty="0" smtClean="0"/>
              <a:t>• Controller's methods are </a:t>
            </a:r>
            <a:r>
              <a:rPr lang="en-US" i="1" dirty="0" smtClean="0"/>
              <a:t>Actions</a:t>
            </a:r>
            <a:endParaRPr lang="en-US" i="1" dirty="0"/>
          </a:p>
        </p:txBody>
      </p:sp>
      <p:sp>
        <p:nvSpPr>
          <p:cNvPr id="13" name="Rectangle 12"/>
          <p:cNvSpPr/>
          <p:nvPr/>
        </p:nvSpPr>
        <p:spPr>
          <a:xfrm>
            <a:off x="6400800" y="3048000"/>
            <a:ext cx="2743200" cy="923330"/>
          </a:xfrm>
          <a:prstGeom prst="rect">
            <a:avLst/>
          </a:prstGeom>
        </p:spPr>
        <p:txBody>
          <a:bodyPr wrap="square">
            <a:spAutoFit/>
          </a:bodyPr>
          <a:lstStyle/>
          <a:p>
            <a:r>
              <a:rPr lang="en-US" dirty="0" smtClean="0"/>
              <a:t>• </a:t>
            </a:r>
            <a:r>
              <a:rPr lang="en-US" dirty="0" err="1" smtClean="0"/>
              <a:t>OntoWiki_View</a:t>
            </a:r>
            <a:r>
              <a:rPr lang="en-US" dirty="0" smtClean="0"/>
              <a:t> class</a:t>
            </a:r>
          </a:p>
          <a:p>
            <a:r>
              <a:rPr lang="en-US" dirty="0" smtClean="0"/>
              <a:t>• Templates run in</a:t>
            </a:r>
          </a:p>
          <a:p>
            <a:r>
              <a:rPr lang="en-US" dirty="0" smtClean="0"/>
              <a:t>    View's context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lifecycle</a:t>
            </a:r>
            <a:endParaRPr lang="en-US" dirty="0"/>
          </a:p>
        </p:txBody>
      </p:sp>
      <p:sp>
        <p:nvSpPr>
          <p:cNvPr id="4" name="Rounded Rectangle 3"/>
          <p:cNvSpPr/>
          <p:nvPr/>
        </p:nvSpPr>
        <p:spPr>
          <a:xfrm>
            <a:off x="457200" y="2057400"/>
            <a:ext cx="12192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index.php</a:t>
            </a:r>
            <a:endParaRPr lang="en-US" dirty="0">
              <a:solidFill>
                <a:schemeClr val="tx1"/>
              </a:solidFill>
            </a:endParaRPr>
          </a:p>
        </p:txBody>
      </p:sp>
      <p:sp>
        <p:nvSpPr>
          <p:cNvPr id="5" name="Rounded Rectangle 4"/>
          <p:cNvSpPr/>
          <p:nvPr/>
        </p:nvSpPr>
        <p:spPr>
          <a:xfrm>
            <a:off x="2743200" y="2057400"/>
            <a:ext cx="23622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tx1"/>
                </a:solidFill>
              </a:rPr>
              <a:t>OntoWiki_Application</a:t>
            </a:r>
            <a:endParaRPr lang="en-US" dirty="0">
              <a:solidFill>
                <a:schemeClr val="tx1"/>
              </a:solidFill>
            </a:endParaRPr>
          </a:p>
        </p:txBody>
      </p:sp>
      <p:sp>
        <p:nvSpPr>
          <p:cNvPr id="6" name="Rounded Rectangle 5"/>
          <p:cNvSpPr/>
          <p:nvPr/>
        </p:nvSpPr>
        <p:spPr>
          <a:xfrm>
            <a:off x="6248400" y="2057400"/>
            <a:ext cx="23622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tx1"/>
                </a:solidFill>
              </a:rPr>
              <a:t>Zend</a:t>
            </a:r>
            <a:r>
              <a:rPr lang="en-US" dirty="0" smtClean="0">
                <a:solidFill>
                  <a:schemeClr val="tx1"/>
                </a:solidFill>
              </a:rPr>
              <a:t> Framework request dispatching</a:t>
            </a:r>
            <a:endParaRPr lang="en-US" dirty="0">
              <a:solidFill>
                <a:schemeClr val="tx1"/>
              </a:solidFill>
            </a:endParaRPr>
          </a:p>
        </p:txBody>
      </p:sp>
      <p:sp>
        <p:nvSpPr>
          <p:cNvPr id="7" name="Rounded Rectangle 6"/>
          <p:cNvSpPr/>
          <p:nvPr/>
        </p:nvSpPr>
        <p:spPr>
          <a:xfrm>
            <a:off x="6248400" y="4038600"/>
            <a:ext cx="23622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Controller</a:t>
            </a:r>
            <a:endParaRPr lang="en-US" dirty="0">
              <a:solidFill>
                <a:schemeClr val="tx1"/>
              </a:solidFill>
            </a:endParaRPr>
          </a:p>
        </p:txBody>
      </p:sp>
      <p:sp>
        <p:nvSpPr>
          <p:cNvPr id="8" name="Rounded Rectangle 7"/>
          <p:cNvSpPr/>
          <p:nvPr/>
        </p:nvSpPr>
        <p:spPr>
          <a:xfrm>
            <a:off x="2743200" y="4038600"/>
            <a:ext cx="23622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Render view</a:t>
            </a:r>
            <a:endParaRPr lang="en-US" dirty="0">
              <a:solidFill>
                <a:schemeClr val="tx1"/>
              </a:solidFill>
            </a:endParaRPr>
          </a:p>
        </p:txBody>
      </p:sp>
      <p:sp>
        <p:nvSpPr>
          <p:cNvPr id="9" name="Right Arrow 8"/>
          <p:cNvSpPr/>
          <p:nvPr/>
        </p:nvSpPr>
        <p:spPr>
          <a:xfrm>
            <a:off x="1905000" y="2362200"/>
            <a:ext cx="6858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ight Arrow 9"/>
          <p:cNvSpPr/>
          <p:nvPr/>
        </p:nvSpPr>
        <p:spPr>
          <a:xfrm>
            <a:off x="5334000" y="2362200"/>
            <a:ext cx="6858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ight Arrow 10"/>
          <p:cNvSpPr/>
          <p:nvPr/>
        </p:nvSpPr>
        <p:spPr>
          <a:xfrm rot="5400000">
            <a:off x="7010400" y="3352800"/>
            <a:ext cx="6858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ight Arrow 11"/>
          <p:cNvSpPr/>
          <p:nvPr/>
        </p:nvSpPr>
        <p:spPr>
          <a:xfrm rot="10800000">
            <a:off x="5372100" y="4305300"/>
            <a:ext cx="6858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endParaRPr lang="en-US" dirty="0"/>
                    </a:p>
                  </a:txBody>
                  <a:tcPr>
                    <a:noFill/>
                  </a:tcPr>
                </a:tc>
                <a:tc>
                  <a:txBody>
                    <a:bodyPr/>
                    <a:lstStyle/>
                    <a:p>
                      <a:r>
                        <a:rPr lang="en-US" b="1" dirty="0" smtClean="0"/>
                        <a:t>09:10 – 09:30</a:t>
                      </a:r>
                      <a:endParaRPr lang="en-US" b="1" dirty="0"/>
                    </a:p>
                  </a:txBody>
                  <a:tcPr/>
                </a:tc>
                <a:tc>
                  <a:txBody>
                    <a:bodyPr/>
                    <a:lstStyle/>
                    <a:p>
                      <a:r>
                        <a:rPr lang="en-US" b="1" dirty="0" smtClean="0"/>
                        <a:t>Background on the UDFR project</a:t>
                      </a:r>
                      <a:endParaRPr lang="en-US" b="1" dirty="0"/>
                    </a:p>
                  </a:txBody>
                  <a:tcPr/>
                </a:tc>
              </a:tr>
              <a:tr h="370840">
                <a:tc>
                  <a:txBody>
                    <a:bodyPr/>
                    <a:lstStyle/>
                    <a:p>
                      <a:endParaRPr lang="en-US" dirty="0"/>
                    </a:p>
                  </a:txBody>
                  <a:tcPr>
                    <a:noFill/>
                  </a:tcPr>
                </a:tc>
                <a:tc>
                  <a:txBody>
                    <a:bodyPr/>
                    <a:lstStyle/>
                    <a:p>
                      <a:r>
                        <a:rPr lang="en-US" dirty="0" smtClean="0"/>
                        <a:t>09:30 – 10:00</a:t>
                      </a:r>
                      <a:endParaRPr lang="en-US" dirty="0"/>
                    </a:p>
                  </a:txBody>
                  <a:tcPr/>
                </a:tc>
                <a:tc>
                  <a:txBody>
                    <a:bodyPr/>
                    <a:lstStyle/>
                    <a:p>
                      <a:r>
                        <a:rPr lang="en-US" dirty="0" smtClean="0"/>
                        <a:t>Demonstration of main</a:t>
                      </a:r>
                      <a:r>
                        <a:rPr lang="en-US" baseline="0" dirty="0" smtClean="0"/>
                        <a:t> features</a:t>
                      </a:r>
                      <a:endParaRPr lang="en-US" dirty="0"/>
                    </a:p>
                  </a:txBody>
                  <a:tcPr/>
                </a:tc>
              </a:tr>
              <a:tr h="370840">
                <a:tc>
                  <a:txBody>
                    <a:bodyPr/>
                    <a:lstStyle/>
                    <a:p>
                      <a:endParaRPr lang="en-US" dirty="0"/>
                    </a:p>
                  </a:txBody>
                  <a:tcPr>
                    <a:noFill/>
                  </a:tcPr>
                </a:tc>
                <a:tc>
                  <a:txBody>
                    <a:bodyPr/>
                    <a:lstStyle/>
                    <a:p>
                      <a:r>
                        <a:rPr lang="en-US" dirty="0" smtClean="0"/>
                        <a:t>10:00 – 10:30</a:t>
                      </a:r>
                      <a:endParaRPr lang="en-US" dirty="0"/>
                    </a:p>
                  </a:txBody>
                  <a:tcPr/>
                </a:tc>
                <a:tc>
                  <a:txBody>
                    <a:bodyPr/>
                    <a:lstStyle/>
                    <a:p>
                      <a:r>
                        <a:rPr lang="en-US" dirty="0" smtClean="0"/>
                        <a:t>Technology stack</a:t>
                      </a:r>
                      <a:r>
                        <a:rPr lang="en-US" baseline="0" dirty="0" smtClean="0"/>
                        <a:t> and architecture</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10:30 – 10:45</a:t>
                      </a:r>
                      <a:endParaRPr lang="en-US"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endParaRPr lang="en-US" dirty="0"/>
                    </a:p>
                  </a:txBody>
                  <a:tcPr>
                    <a:noFill/>
                  </a:tcPr>
                </a:tc>
                <a:tc>
                  <a:txBody>
                    <a:bodyPr/>
                    <a:lstStyle/>
                    <a:p>
                      <a:r>
                        <a:rPr lang="en-US" dirty="0" smtClean="0"/>
                        <a:t>10:45 – 11:45</a:t>
                      </a:r>
                      <a:endParaRPr lang="en-US" dirty="0"/>
                    </a:p>
                  </a:txBody>
                  <a:tcPr/>
                </a:tc>
                <a:tc>
                  <a:txBody>
                    <a:bodyPr/>
                    <a:lstStyle/>
                    <a:p>
                      <a:r>
                        <a:rPr lang="en-US" dirty="0" smtClean="0"/>
                        <a:t>Code walk-through</a:t>
                      </a:r>
                      <a:endParaRPr lang="en-US" dirty="0"/>
                    </a:p>
                  </a:txBody>
                  <a:tcPr/>
                </a:tc>
              </a:tr>
              <a:tr h="370840">
                <a:tc>
                  <a:txBody>
                    <a:bodyPr/>
                    <a:lstStyle/>
                    <a:p>
                      <a:endParaRPr lang="en-US" dirty="0"/>
                    </a:p>
                  </a:txBody>
                  <a:tcPr>
                    <a:noFill/>
                  </a:tcPr>
                </a:tc>
                <a:tc>
                  <a:txBody>
                    <a:bodyPr/>
                    <a:lstStyle/>
                    <a:p>
                      <a:r>
                        <a:rPr lang="en-US" dirty="0" smtClean="0"/>
                        <a:t>11:45 – 12:00</a:t>
                      </a:r>
                      <a:endParaRPr lang="en-US" dirty="0"/>
                    </a:p>
                  </a:txBody>
                  <a:tcPr/>
                </a:tc>
                <a:tc>
                  <a:txBody>
                    <a:bodyPr/>
                    <a:lstStyle/>
                    <a:p>
                      <a:r>
                        <a:rPr lang="en-US" dirty="0" smtClean="0"/>
                        <a:t>Questions and discussion</a:t>
                      </a:r>
                      <a:endParaRPr lang="en-US"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OntoWiki</a:t>
            </a:r>
            <a:r>
              <a:rPr lang="en-US" dirty="0" smtClean="0"/>
              <a:t> URLs</a:t>
            </a:r>
            <a:endParaRPr lang="en-US" dirty="0"/>
          </a:p>
        </p:txBody>
      </p:sp>
      <p:sp>
        <p:nvSpPr>
          <p:cNvPr id="3" name="Content Placeholder 2"/>
          <p:cNvSpPr>
            <a:spLocks noGrp="1"/>
          </p:cNvSpPr>
          <p:nvPr>
            <p:ph idx="1"/>
          </p:nvPr>
        </p:nvSpPr>
        <p:spPr/>
        <p:txBody>
          <a:bodyPr/>
          <a:lstStyle/>
          <a:p>
            <a:r>
              <a:rPr lang="en-US" dirty="0" smtClean="0"/>
              <a:t>URL pattern </a:t>
            </a:r>
            <a:r>
              <a:rPr lang="en-US" sz="2000" dirty="0" smtClean="0">
                <a:latin typeface="Consolas" pitchFamily="49" charset="0"/>
              </a:rPr>
              <a:t>/&lt;</a:t>
            </a:r>
            <a:r>
              <a:rPr lang="en-US" sz="2000" i="1" dirty="0" smtClean="0">
                <a:latin typeface="Consolas" pitchFamily="49" charset="0"/>
              </a:rPr>
              <a:t>controller</a:t>
            </a:r>
            <a:r>
              <a:rPr lang="en-US" sz="2000" dirty="0" smtClean="0">
                <a:latin typeface="Consolas" pitchFamily="49" charset="0"/>
              </a:rPr>
              <a:t>&gt;/&lt;</a:t>
            </a:r>
            <a:r>
              <a:rPr lang="en-US" sz="2000" i="1" dirty="0" smtClean="0">
                <a:latin typeface="Consolas" pitchFamily="49" charset="0"/>
              </a:rPr>
              <a:t>action</a:t>
            </a:r>
            <a:r>
              <a:rPr lang="en-US" sz="2000" dirty="0" smtClean="0">
                <a:latin typeface="Consolas" pitchFamily="49" charset="0"/>
              </a:rPr>
              <a:t>&gt;</a:t>
            </a:r>
            <a:r>
              <a:rPr lang="en-US" dirty="0" smtClean="0"/>
              <a:t> is automatically mapped to</a:t>
            </a:r>
          </a:p>
          <a:p>
            <a:pPr lvl="1"/>
            <a:r>
              <a:rPr lang="en-US" dirty="0" smtClean="0">
                <a:latin typeface="Consolas" pitchFamily="49" charset="0"/>
              </a:rPr>
              <a:t>&lt;</a:t>
            </a:r>
            <a:r>
              <a:rPr lang="en-US" sz="2000" i="1" dirty="0" smtClean="0">
                <a:latin typeface="Consolas" pitchFamily="49" charset="0"/>
              </a:rPr>
              <a:t>action</a:t>
            </a:r>
            <a:r>
              <a:rPr lang="en-US" sz="2000" dirty="0" smtClean="0">
                <a:latin typeface="Consolas" pitchFamily="49" charset="0"/>
              </a:rPr>
              <a:t>&gt;Action()</a:t>
            </a:r>
            <a:r>
              <a:rPr lang="en-US" dirty="0" smtClean="0"/>
              <a:t> method of the </a:t>
            </a:r>
            <a:r>
              <a:rPr lang="en-US" sz="2000" dirty="0" smtClean="0">
                <a:latin typeface="Consolas" pitchFamily="49" charset="0"/>
              </a:rPr>
              <a:t>&lt;</a:t>
            </a:r>
            <a:r>
              <a:rPr lang="en-US" sz="2000" i="1" dirty="0" smtClean="0">
                <a:latin typeface="Consolas" pitchFamily="49" charset="0"/>
              </a:rPr>
              <a:t>controller</a:t>
            </a:r>
            <a:r>
              <a:rPr lang="en-US" sz="2000" dirty="0" smtClean="0">
                <a:latin typeface="Consolas" pitchFamily="49" charset="0"/>
              </a:rPr>
              <a:t>&gt;Controller</a:t>
            </a:r>
            <a:r>
              <a:rPr lang="en-US" sz="2000" dirty="0" smtClean="0"/>
              <a:t> </a:t>
            </a:r>
            <a:r>
              <a:rPr lang="en-US" dirty="0" smtClean="0"/>
              <a:t>class (in the file </a:t>
            </a:r>
            <a:r>
              <a:rPr lang="en-US" sz="2000" dirty="0" smtClean="0">
                <a:latin typeface="Consolas" pitchFamily="49" charset="0"/>
              </a:rPr>
              <a:t>&lt;</a:t>
            </a:r>
            <a:r>
              <a:rPr lang="en-US" sz="2000" i="1" dirty="0" smtClean="0">
                <a:latin typeface="Consolas" pitchFamily="49" charset="0"/>
              </a:rPr>
              <a:t>controller</a:t>
            </a:r>
            <a:r>
              <a:rPr lang="en-US" sz="2000" dirty="0" smtClean="0">
                <a:latin typeface="Consolas" pitchFamily="49" charset="0"/>
              </a:rPr>
              <a:t>&gt;Controller.php</a:t>
            </a:r>
            <a:r>
              <a:rPr lang="en-US" dirty="0" smtClean="0"/>
              <a:t>)</a:t>
            </a:r>
          </a:p>
          <a:p>
            <a:pPr lvl="1"/>
            <a:r>
              <a:rPr lang="en-US" dirty="0" smtClean="0"/>
              <a:t>Results display via the view in the file </a:t>
            </a:r>
            <a:r>
              <a:rPr lang="en-US" sz="2000" dirty="0" smtClean="0">
                <a:latin typeface="Consolas" pitchFamily="49" charset="0"/>
              </a:rPr>
              <a:t>&lt;</a:t>
            </a:r>
            <a:r>
              <a:rPr lang="en-US" sz="2000" i="1" dirty="0" smtClean="0">
                <a:latin typeface="Consolas" pitchFamily="49" charset="0"/>
              </a:rPr>
              <a:t>action</a:t>
            </a:r>
            <a:r>
              <a:rPr lang="en-US" sz="2000" dirty="0" smtClean="0">
                <a:latin typeface="Consolas" pitchFamily="49" charset="0"/>
              </a:rPr>
              <a:t>&gt;.</a:t>
            </a:r>
            <a:r>
              <a:rPr lang="en-US" sz="2000" dirty="0" err="1" smtClean="0">
                <a:latin typeface="Consolas" pitchFamily="49" charset="0"/>
              </a:rPr>
              <a:t>phtml</a:t>
            </a:r>
            <a:endParaRPr lang="en-US" sz="2000" dirty="0">
              <a:latin typeface="Consolas" pitchFamily="49"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OntoWiki</a:t>
            </a:r>
            <a:r>
              <a:rPr lang="en-US" dirty="0" smtClean="0"/>
              <a:t> URLs</a:t>
            </a:r>
            <a:endParaRPr lang="en-US" dirty="0"/>
          </a:p>
        </p:txBody>
      </p:sp>
      <p:sp>
        <p:nvSpPr>
          <p:cNvPr id="4" name="Rectangle 3"/>
          <p:cNvSpPr/>
          <p:nvPr/>
        </p:nvSpPr>
        <p:spPr>
          <a:xfrm>
            <a:off x="2209800" y="1828800"/>
            <a:ext cx="48006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http</a:t>
            </a:r>
            <a:r>
              <a:rPr lang="en-US" dirty="0" smtClean="0"/>
              <a:t>://udfr.org/ontowiki/list/r/foaf:Person/p/2</a:t>
            </a:r>
            <a:endParaRPr lang="en-US" dirty="0"/>
          </a:p>
        </p:txBody>
      </p:sp>
      <p:sp>
        <p:nvSpPr>
          <p:cNvPr id="6" name="Rectangle 5"/>
          <p:cNvSpPr/>
          <p:nvPr/>
        </p:nvSpPr>
        <p:spPr>
          <a:xfrm>
            <a:off x="76200" y="2450068"/>
            <a:ext cx="8991600" cy="369332"/>
          </a:xfrm>
          <a:prstGeom prst="rect">
            <a:avLst/>
          </a:prstGeom>
        </p:spPr>
        <p:style>
          <a:lnRef idx="2">
            <a:schemeClr val="dk1"/>
          </a:lnRef>
          <a:fillRef idx="1">
            <a:schemeClr val="lt1"/>
          </a:fillRef>
          <a:effectRef idx="0">
            <a:schemeClr val="dk1"/>
          </a:effectRef>
          <a:fontRef idx="minor">
            <a:schemeClr val="dk1"/>
          </a:fontRef>
        </p:style>
        <p:txBody>
          <a:bodyPr wrap="square" lIns="0" rIns="0">
            <a:spAutoFit/>
          </a:bodyPr>
          <a:lstStyle/>
          <a:p>
            <a:pPr algn="ctr"/>
            <a:r>
              <a:rPr lang="en-US" dirty="0" smtClean="0"/>
              <a:t>http://udfr.org/ontowiki/resource/properties/?r=http%3A%2F%2Fudfr.org%2Fudfr%2Fu1r4396</a:t>
            </a:r>
            <a:endParaRPr lang="en-US" dirty="0"/>
          </a:p>
        </p:txBody>
      </p:sp>
      <p:cxnSp>
        <p:nvCxnSpPr>
          <p:cNvPr id="11" name="Straight Connector 10"/>
          <p:cNvCxnSpPr/>
          <p:nvPr/>
        </p:nvCxnSpPr>
        <p:spPr>
          <a:xfrm rot="5400000">
            <a:off x="2400300" y="3314700"/>
            <a:ext cx="9906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5400000">
            <a:off x="5372100" y="3848100"/>
            <a:ext cx="205740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p:cNvSpPr/>
          <p:nvPr/>
        </p:nvSpPr>
        <p:spPr>
          <a:xfrm>
            <a:off x="2133600" y="3810000"/>
            <a:ext cx="1126206"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smtClean="0"/>
              <a:t>Controller</a:t>
            </a:r>
            <a:endParaRPr lang="en-US" dirty="0"/>
          </a:p>
        </p:txBody>
      </p:sp>
      <p:cxnSp>
        <p:nvCxnSpPr>
          <p:cNvPr id="13" name="Straight Connector 12"/>
          <p:cNvCxnSpPr/>
          <p:nvPr/>
        </p:nvCxnSpPr>
        <p:spPr>
          <a:xfrm rot="5400000">
            <a:off x="3314699" y="3314700"/>
            <a:ext cx="990600" cy="0"/>
          </a:xfrm>
          <a:prstGeom prst="line">
            <a:avLst/>
          </a:prstGeom>
        </p:spPr>
        <p:style>
          <a:lnRef idx="1">
            <a:schemeClr val="dk1"/>
          </a:lnRef>
          <a:fillRef idx="0">
            <a:schemeClr val="dk1"/>
          </a:fillRef>
          <a:effectRef idx="0">
            <a:schemeClr val="dk1"/>
          </a:effectRef>
          <a:fontRef idx="minor">
            <a:schemeClr val="tx1"/>
          </a:fontRef>
        </p:style>
      </p:cxnSp>
      <p:sp>
        <p:nvSpPr>
          <p:cNvPr id="19" name="Rectangle 18"/>
          <p:cNvSpPr/>
          <p:nvPr/>
        </p:nvSpPr>
        <p:spPr>
          <a:xfrm>
            <a:off x="4038600" y="4876800"/>
            <a:ext cx="48006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smtClean="0"/>
              <a:t>Parameters </a:t>
            </a:r>
          </a:p>
          <a:p>
            <a:r>
              <a:rPr lang="en-US" dirty="0" smtClean="0"/>
              <a:t>r: http%3A%2F%2Fudfr.org%2Fudfr%2Fu1r4396</a:t>
            </a:r>
          </a:p>
        </p:txBody>
      </p:sp>
      <p:sp>
        <p:nvSpPr>
          <p:cNvPr id="20" name="Rectangle 19"/>
          <p:cNvSpPr/>
          <p:nvPr/>
        </p:nvSpPr>
        <p:spPr>
          <a:xfrm>
            <a:off x="3478201" y="3810000"/>
            <a:ext cx="7889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smtClean="0"/>
              <a:t>Action</a:t>
            </a:r>
            <a:endParaRPr lang="en-US" dirty="0"/>
          </a:p>
        </p:txBody>
      </p:sp>
      <p:sp>
        <p:nvSpPr>
          <p:cNvPr id="21" name="Rectangle 20"/>
          <p:cNvSpPr/>
          <p:nvPr/>
        </p:nvSpPr>
        <p:spPr>
          <a:xfrm>
            <a:off x="3791395" y="3352800"/>
            <a:ext cx="2304605" cy="369332"/>
          </a:xfrm>
          <a:prstGeom prst="rect">
            <a:avLst/>
          </a:prstGeom>
        </p:spPr>
        <p:txBody>
          <a:bodyPr wrap="none">
            <a:spAutoFit/>
          </a:bodyPr>
          <a:lstStyle/>
          <a:p>
            <a:r>
              <a:rPr lang="en-US" dirty="0" smtClean="0"/>
              <a:t>(</a:t>
            </a:r>
            <a:r>
              <a:rPr lang="en-US" i="1" dirty="0" smtClean="0"/>
              <a:t>name or Route name</a:t>
            </a:r>
            <a:r>
              <a:rPr lang="en-US" dirty="0" smtClean="0"/>
              <a:t>)</a:t>
            </a:r>
            <a:endParaRPr lang="en-US" dirty="0"/>
          </a:p>
        </p:txBody>
      </p:sp>
      <p:sp>
        <p:nvSpPr>
          <p:cNvPr id="22" name="Rectangle 21"/>
          <p:cNvSpPr/>
          <p:nvPr/>
        </p:nvSpPr>
        <p:spPr>
          <a:xfrm>
            <a:off x="3230766" y="3810000"/>
            <a:ext cx="274434" cy="369332"/>
          </a:xfrm>
          <a:prstGeom prst="rect">
            <a:avLst/>
          </a:prstGeom>
        </p:spPr>
        <p:txBody>
          <a:bodyPr wrap="none">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Extension </a:t>
            </a:r>
            <a:r>
              <a:rPr lang="en-US" dirty="0" smtClean="0"/>
              <a:t>types</a:t>
            </a:r>
            <a:endParaRPr lang="en-US" dirty="0"/>
          </a:p>
        </p:txBody>
      </p:sp>
      <p:sp>
        <p:nvSpPr>
          <p:cNvPr id="3" name="Content Placeholder 2"/>
          <p:cNvSpPr>
            <a:spLocks noGrp="1"/>
          </p:cNvSpPr>
          <p:nvPr>
            <p:ph idx="1"/>
          </p:nvPr>
        </p:nvSpPr>
        <p:spPr>
          <a:xfrm>
            <a:off x="457200" y="1371600"/>
            <a:ext cx="2895600" cy="4754563"/>
          </a:xfrm>
        </p:spPr>
        <p:txBody>
          <a:bodyPr/>
          <a:lstStyle/>
          <a:p>
            <a:r>
              <a:rPr lang="en-US" dirty="0" smtClean="0"/>
              <a:t>Components</a:t>
            </a:r>
          </a:p>
          <a:p>
            <a:r>
              <a:rPr lang="en-US" dirty="0" smtClean="0"/>
              <a:t>Modules</a:t>
            </a:r>
            <a:endParaRPr lang="en-US" dirty="0"/>
          </a:p>
          <a:p>
            <a:r>
              <a:rPr lang="en-US" dirty="0" smtClean="0"/>
              <a:t>Plug-ins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124199" y="1447801"/>
            <a:ext cx="5638801" cy="3702086"/>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Components</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3124199" y="1447802"/>
            <a:ext cx="5638801" cy="3702086"/>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10" name="Content Placeholder 2"/>
          <p:cNvSpPr>
            <a:spLocks noGrp="1"/>
          </p:cNvSpPr>
          <p:nvPr>
            <p:ph idx="1"/>
          </p:nvPr>
        </p:nvSpPr>
        <p:spPr>
          <a:xfrm>
            <a:off x="457200" y="1371600"/>
            <a:ext cx="2743200" cy="2667001"/>
          </a:xfrm>
        </p:spPr>
        <p:txBody>
          <a:bodyPr>
            <a:normAutofit/>
          </a:bodyPr>
          <a:lstStyle/>
          <a:p>
            <a:r>
              <a:rPr lang="en-US" sz="2400" dirty="0" smtClean="0"/>
              <a:t>MVC </a:t>
            </a:r>
            <a:r>
              <a:rPr lang="en-US" dirty="0"/>
              <a:t>c</a:t>
            </a:r>
            <a:r>
              <a:rPr lang="en-US" sz="2400" dirty="0" smtClean="0"/>
              <a:t>ontrollers</a:t>
            </a:r>
            <a:endParaRPr lang="en-US" sz="2400" dirty="0"/>
          </a:p>
          <a:p>
            <a:r>
              <a:rPr lang="en-US" sz="2400" dirty="0" smtClean="0"/>
              <a:t>Often </a:t>
            </a:r>
            <a:r>
              <a:rPr lang="en-US" sz="2400" dirty="0"/>
              <a:t>provide view</a:t>
            </a:r>
          </a:p>
          <a:p>
            <a:r>
              <a:rPr lang="en-US" sz="2400" dirty="0" smtClean="0"/>
              <a:t>Can </a:t>
            </a:r>
            <a:r>
              <a:rPr lang="en-US" sz="2400" dirty="0"/>
              <a:t>serve </a:t>
            </a:r>
            <a:r>
              <a:rPr lang="en-US" sz="2400" dirty="0" smtClean="0"/>
              <a:t>other     request</a:t>
            </a:r>
          </a:p>
        </p:txBody>
      </p:sp>
      <p:sp>
        <p:nvSpPr>
          <p:cNvPr id="12" name="Rectangle 11"/>
          <p:cNvSpPr/>
          <p:nvPr/>
        </p:nvSpPr>
        <p:spPr>
          <a:xfrm>
            <a:off x="4495800" y="2057400"/>
            <a:ext cx="3124200" cy="297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0" y="5486400"/>
            <a:ext cx="815340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smtClean="0">
                <a:solidFill>
                  <a:schemeClr val="tx2">
                    <a:lumMod val="75000"/>
                  </a:schemeClr>
                </a:solidFill>
                <a:latin typeface="Courier New" pitchFamily="49" charset="0"/>
                <a:cs typeface="Courier New" pitchFamily="49" charset="0"/>
              </a:rPr>
              <a:t>class</a:t>
            </a:r>
            <a:r>
              <a:rPr lang="en-US" b="1" dirty="0" smtClean="0">
                <a:solidFill>
                  <a:schemeClr val="tx2"/>
                </a:solidFill>
                <a:latin typeface="Courier New" pitchFamily="49" charset="0"/>
                <a:cs typeface="Courier New" pitchFamily="49" charset="0"/>
              </a:rPr>
              <a:t> </a:t>
            </a:r>
            <a:r>
              <a:rPr lang="en-US" dirty="0" err="1" smtClean="0">
                <a:latin typeface="Courier New" pitchFamily="49" charset="0"/>
                <a:cs typeface="Courier New" pitchFamily="49" charset="0"/>
              </a:rPr>
              <a:t>NewController</a:t>
            </a:r>
            <a:r>
              <a:rPr lang="en-US" dirty="0" smtClean="0">
                <a:latin typeface="Courier New" pitchFamily="49" charset="0"/>
                <a:cs typeface="Courier New" pitchFamily="49" charset="0"/>
              </a:rPr>
              <a:t> </a:t>
            </a:r>
            <a:r>
              <a:rPr lang="en-US" b="1" dirty="0" smtClean="0">
                <a:solidFill>
                  <a:schemeClr val="tx2">
                    <a:lumMod val="75000"/>
                  </a:schemeClr>
                </a:solidFill>
                <a:latin typeface="Courier New" pitchFamily="49" charset="0"/>
                <a:cs typeface="Courier New" pitchFamily="49" charset="0"/>
              </a:rPr>
              <a:t>extends</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OntoWiki_Controller_Component</a:t>
            </a:r>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1" u="none" strike="noStrike" kern="1200" cap="none" spc="0" normalizeH="0" baseline="0" noProof="0" dirty="0" smtClean="0">
                <a:ln>
                  <a:noFill/>
                </a:ln>
                <a:solidFill>
                  <a:schemeClr val="tx1"/>
                </a:solidFill>
                <a:effectLst/>
                <a:uLnTx/>
                <a:uFillTx/>
                <a:latin typeface="+mj-lt"/>
                <a:ea typeface="+mj-ea"/>
                <a:cs typeface="+mj-cs"/>
              </a:rPr>
              <a:t>Modules</a:t>
            </a:r>
          </a:p>
        </p:txBody>
      </p:sp>
      <p:pic>
        <p:nvPicPr>
          <p:cNvPr id="5" name="Picture 2"/>
          <p:cNvPicPr>
            <a:picLocks noChangeAspect="1" noChangeArrowheads="1"/>
          </p:cNvPicPr>
          <p:nvPr/>
        </p:nvPicPr>
        <p:blipFill>
          <a:blip r:embed="rId2" cstate="print"/>
          <a:srcRect/>
          <a:stretch>
            <a:fillRect/>
          </a:stretch>
        </p:blipFill>
        <p:spPr bwMode="auto">
          <a:xfrm>
            <a:off x="3124200" y="1447801"/>
            <a:ext cx="5638800" cy="3702084"/>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6" name="Content Placeholder 2"/>
          <p:cNvSpPr txBox="1">
            <a:spLocks/>
          </p:cNvSpPr>
          <p:nvPr/>
        </p:nvSpPr>
        <p:spPr>
          <a:xfrm>
            <a:off x="457200" y="1371600"/>
            <a:ext cx="2667000" cy="2667001"/>
          </a:xfrm>
          <a:prstGeom prst="rect">
            <a:avLst/>
          </a:prstGeom>
        </p:spPr>
        <p:txBody>
          <a:bodyPr vert="horz" lIns="91440" tIns="45720" rIns="91440" bIns="45720" rtlCol="0">
            <a:normAutofit/>
          </a:bodyPr>
          <a:lstStyle/>
          <a:p>
            <a:pPr marL="339725" indent="-339725">
              <a:spcAft>
                <a:spcPts val="1200"/>
              </a:spcAft>
              <a:buClr>
                <a:schemeClr val="accent4">
                  <a:lumMod val="60000"/>
                  <a:lumOff val="40000"/>
                </a:schemeClr>
              </a:buClr>
              <a:buSzPct val="90000"/>
              <a:buFont typeface="Wingdings" pitchFamily="2" charset="2"/>
              <a:buChar char="n"/>
            </a:pPr>
            <a:r>
              <a:rPr lang="en-US" sz="2400" dirty="0" smtClean="0"/>
              <a:t>Small </a:t>
            </a:r>
            <a:r>
              <a:rPr lang="en-US" sz="2400" dirty="0"/>
              <a:t>windows</a:t>
            </a:r>
          </a:p>
          <a:p>
            <a:pPr marL="339725" indent="-339725">
              <a:spcAft>
                <a:spcPts val="1200"/>
              </a:spcAft>
              <a:buClr>
                <a:schemeClr val="accent4">
                  <a:lumMod val="60000"/>
                  <a:lumOff val="40000"/>
                </a:schemeClr>
              </a:buClr>
              <a:buSzPct val="90000"/>
              <a:buFont typeface="Wingdings" pitchFamily="2" charset="2"/>
              <a:buChar char="n"/>
            </a:pPr>
            <a:r>
              <a:rPr lang="en-US" sz="2400" dirty="0" smtClean="0"/>
              <a:t>Provide additional GUI elements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ctangle 6"/>
          <p:cNvSpPr/>
          <p:nvPr/>
        </p:nvSpPr>
        <p:spPr>
          <a:xfrm>
            <a:off x="3200400" y="2743200"/>
            <a:ext cx="1371600" cy="1143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400" y="5486400"/>
            <a:ext cx="815340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smtClean="0">
                <a:solidFill>
                  <a:schemeClr val="tx2">
                    <a:lumMod val="75000"/>
                  </a:schemeClr>
                </a:solidFill>
                <a:latin typeface="Courier New" pitchFamily="49" charset="0"/>
                <a:cs typeface="Courier New" pitchFamily="49" charset="0"/>
              </a:rPr>
              <a:t>class</a:t>
            </a:r>
            <a:r>
              <a:rPr lang="en-US" b="1" dirty="0" smtClean="0">
                <a:solidFill>
                  <a:schemeClr val="tx2"/>
                </a:solidFill>
                <a:latin typeface="Courier New" pitchFamily="49" charset="0"/>
                <a:cs typeface="Courier New" pitchFamily="49" charset="0"/>
              </a:rPr>
              <a:t> </a:t>
            </a:r>
            <a:r>
              <a:rPr lang="en-US" dirty="0" err="1" smtClean="0">
                <a:latin typeface="Courier New" pitchFamily="49" charset="0"/>
                <a:cs typeface="Courier New" pitchFamily="49" charset="0"/>
              </a:rPr>
              <a:t>NewModule</a:t>
            </a:r>
            <a:r>
              <a:rPr lang="en-US" dirty="0" smtClean="0">
                <a:latin typeface="Courier New" pitchFamily="49" charset="0"/>
                <a:cs typeface="Courier New" pitchFamily="49" charset="0"/>
              </a:rPr>
              <a:t> </a:t>
            </a:r>
            <a:r>
              <a:rPr lang="en-US" b="1" dirty="0" smtClean="0">
                <a:solidFill>
                  <a:schemeClr val="tx2">
                    <a:lumMod val="75000"/>
                  </a:schemeClr>
                </a:solidFill>
                <a:latin typeface="Courier New" pitchFamily="49" charset="0"/>
                <a:cs typeface="Courier New" pitchFamily="49" charset="0"/>
              </a:rPr>
              <a:t>extends</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OntoWiki_Module</a:t>
            </a:r>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1" u="none" strike="noStrike" kern="1200" cap="none" spc="0" normalizeH="0" baseline="0" noProof="0" dirty="0" smtClean="0">
                <a:ln>
                  <a:noFill/>
                </a:ln>
                <a:solidFill>
                  <a:schemeClr val="tx1"/>
                </a:solidFill>
                <a:effectLst/>
                <a:uLnTx/>
                <a:uFillTx/>
                <a:latin typeface="+mj-lt"/>
                <a:ea typeface="+mj-ea"/>
                <a:cs typeface="+mj-cs"/>
              </a:rPr>
              <a:t>Plug-ins</a:t>
            </a:r>
          </a:p>
        </p:txBody>
      </p:sp>
      <p:pic>
        <p:nvPicPr>
          <p:cNvPr id="6" name="Picture 2"/>
          <p:cNvPicPr>
            <a:picLocks noChangeAspect="1" noChangeArrowheads="1"/>
          </p:cNvPicPr>
          <p:nvPr/>
        </p:nvPicPr>
        <p:blipFill>
          <a:blip r:embed="rId2" cstate="print"/>
          <a:srcRect/>
          <a:stretch>
            <a:fillRect/>
          </a:stretch>
        </p:blipFill>
        <p:spPr bwMode="auto">
          <a:xfrm>
            <a:off x="3124200" y="1447801"/>
            <a:ext cx="5638800" cy="3702084"/>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7" name="Content Placeholder 2"/>
          <p:cNvSpPr txBox="1">
            <a:spLocks/>
          </p:cNvSpPr>
          <p:nvPr/>
        </p:nvSpPr>
        <p:spPr>
          <a:xfrm>
            <a:off x="457200" y="1371600"/>
            <a:ext cx="2743200" cy="2667001"/>
          </a:xfrm>
          <a:prstGeom prst="rect">
            <a:avLst/>
          </a:prstGeom>
        </p:spPr>
        <p:txBody>
          <a:bodyPr vert="horz" lIns="91440" tIns="45720" rIns="91440" bIns="45720" rtlCol="0">
            <a:normAutofit/>
          </a:bodyPr>
          <a:lstStyle/>
          <a:p>
            <a:pPr marL="339725" indent="-339725">
              <a:buClr>
                <a:schemeClr val="accent4">
                  <a:lumMod val="60000"/>
                  <a:lumOff val="40000"/>
                </a:schemeClr>
              </a:buClr>
              <a:buSzPct val="90000"/>
              <a:buFont typeface="Wingdings" pitchFamily="2" charset="2"/>
              <a:buChar char="n"/>
            </a:pPr>
            <a:r>
              <a:rPr lang="en-US" sz="2400" dirty="0" smtClean="0"/>
              <a:t>Arbitrary </a:t>
            </a:r>
            <a:r>
              <a:rPr lang="en-US" sz="2400" dirty="0"/>
              <a:t>code</a:t>
            </a:r>
          </a:p>
          <a:p>
            <a:pPr marL="339725" indent="-339725">
              <a:buClr>
                <a:schemeClr val="accent4">
                  <a:lumMod val="60000"/>
                  <a:lumOff val="40000"/>
                </a:schemeClr>
              </a:buClr>
              <a:buSzPct val="90000"/>
              <a:buFont typeface="Wingdings" pitchFamily="2" charset="2"/>
              <a:buChar char="n"/>
            </a:pPr>
            <a:r>
              <a:rPr lang="en-US" sz="2400" dirty="0" smtClean="0"/>
              <a:t>Register </a:t>
            </a:r>
            <a:r>
              <a:rPr lang="en-US" sz="2400" dirty="0"/>
              <a:t>for </a:t>
            </a:r>
            <a:r>
              <a:rPr lang="en-US" sz="2400" dirty="0" smtClean="0"/>
              <a:t>certain events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Rectangle 7"/>
          <p:cNvSpPr/>
          <p:nvPr/>
        </p:nvSpPr>
        <p:spPr>
          <a:xfrm>
            <a:off x="6248400" y="3124200"/>
            <a:ext cx="914400" cy="914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33400" y="5486400"/>
            <a:ext cx="815340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err="1" smtClean="0">
                <a:solidFill>
                  <a:schemeClr val="tx2">
                    <a:lumMod val="75000"/>
                  </a:schemeClr>
                </a:solidFill>
                <a:latin typeface="Courier New" pitchFamily="49" charset="0"/>
                <a:cs typeface="Courier New" pitchFamily="49" charset="0"/>
              </a:rPr>
              <a:t>require_once</a:t>
            </a:r>
            <a:r>
              <a:rPr lang="en-US" b="1" dirty="0" smtClean="0">
                <a:solidFill>
                  <a:schemeClr val="tx2">
                    <a:lumMod val="75000"/>
                  </a:schemeClr>
                </a:solidFill>
                <a:latin typeface="Courier New" pitchFamily="49" charset="0"/>
                <a:cs typeface="Courier New" pitchFamily="49" charset="0"/>
              </a:rPr>
              <a:t> </a:t>
            </a:r>
            <a:r>
              <a:rPr lang="en-US" dirty="0" smtClean="0">
                <a:solidFill>
                  <a:schemeClr val="tx1">
                    <a:lumMod val="50000"/>
                    <a:lumOff val="50000"/>
                  </a:schemeClr>
                </a:solidFill>
                <a:latin typeface="Courier New" pitchFamily="49" charset="0"/>
                <a:cs typeface="Courier New" pitchFamily="49" charset="0"/>
              </a:rPr>
              <a:t>'</a:t>
            </a:r>
            <a:r>
              <a:rPr lang="en-US" dirty="0" err="1" smtClean="0">
                <a:solidFill>
                  <a:schemeClr val="tx1">
                    <a:lumMod val="50000"/>
                    <a:lumOff val="50000"/>
                  </a:schemeClr>
                </a:solidFill>
                <a:latin typeface="Courier New" pitchFamily="49" charset="0"/>
                <a:cs typeface="Courier New" pitchFamily="49" charset="0"/>
              </a:rPr>
              <a:t>OntoWiki</a:t>
            </a:r>
            <a:r>
              <a:rPr lang="en-US" dirty="0" smtClean="0">
                <a:solidFill>
                  <a:schemeClr val="tx1">
                    <a:lumMod val="50000"/>
                    <a:lumOff val="50000"/>
                  </a:schemeClr>
                </a:solidFill>
                <a:latin typeface="Courier New" pitchFamily="49" charset="0"/>
                <a:cs typeface="Courier New" pitchFamily="49" charset="0"/>
              </a:rPr>
              <a:t>/Plugin.php'</a:t>
            </a:r>
            <a:r>
              <a:rPr lang="en-US" b="1" dirty="0" smtClean="0">
                <a:solidFill>
                  <a:schemeClr val="tx2">
                    <a:lumMod val="75000"/>
                  </a:schemeClr>
                </a:solidFill>
                <a:latin typeface="Courier New" pitchFamily="49" charset="0"/>
                <a:cs typeface="Courier New" pitchFamily="49" charset="0"/>
              </a:rPr>
              <a:t>;</a:t>
            </a:r>
          </a:p>
          <a:p>
            <a:r>
              <a:rPr lang="en-US" b="1" dirty="0" smtClean="0">
                <a:solidFill>
                  <a:schemeClr val="tx2">
                    <a:lumMod val="75000"/>
                  </a:schemeClr>
                </a:solidFill>
                <a:latin typeface="Courier New" pitchFamily="49" charset="0"/>
                <a:cs typeface="Courier New" pitchFamily="49" charset="0"/>
              </a:rPr>
              <a:t>class</a:t>
            </a:r>
            <a:r>
              <a:rPr lang="en-US" b="1" dirty="0" smtClean="0">
                <a:solidFill>
                  <a:schemeClr val="tx2"/>
                </a:solidFill>
                <a:latin typeface="Courier New" pitchFamily="49" charset="0"/>
                <a:cs typeface="Courier New" pitchFamily="49" charset="0"/>
              </a:rPr>
              <a:t> </a:t>
            </a:r>
            <a:r>
              <a:rPr lang="en-US" dirty="0" err="1" smtClean="0">
                <a:latin typeface="Courier New" pitchFamily="49" charset="0"/>
                <a:cs typeface="Courier New" pitchFamily="49" charset="0"/>
              </a:rPr>
              <a:t>NewPlugin</a:t>
            </a:r>
            <a:r>
              <a:rPr lang="en-US" dirty="0" smtClean="0">
                <a:latin typeface="Courier New" pitchFamily="49" charset="0"/>
                <a:cs typeface="Courier New" pitchFamily="49" charset="0"/>
              </a:rPr>
              <a:t> </a:t>
            </a:r>
            <a:r>
              <a:rPr lang="en-US" b="1" dirty="0" smtClean="0">
                <a:solidFill>
                  <a:schemeClr val="tx2">
                    <a:lumMod val="75000"/>
                  </a:schemeClr>
                </a:solidFill>
                <a:latin typeface="Courier New" pitchFamily="49" charset="0"/>
                <a:cs typeface="Courier New" pitchFamily="49" charset="0"/>
              </a:rPr>
              <a:t>extends</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OntoWiki_Plugin</a:t>
            </a:r>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1" u="none" strike="noStrike" kern="1200" cap="none" spc="0" normalizeH="0" baseline="0" noProof="0" dirty="0" smtClean="0">
                <a:ln>
                  <a:noFill/>
                </a:ln>
                <a:solidFill>
                  <a:schemeClr val="tx1"/>
                </a:solidFill>
                <a:effectLst/>
                <a:uLnTx/>
                <a:uFillTx/>
                <a:latin typeface="+mj-lt"/>
                <a:ea typeface="+mj-ea"/>
                <a:cs typeface="+mj-cs"/>
              </a:rPr>
              <a:t>Plug-ins</a:t>
            </a:r>
          </a:p>
        </p:txBody>
      </p:sp>
      <p:pic>
        <p:nvPicPr>
          <p:cNvPr id="6" name="Picture 2"/>
          <p:cNvPicPr>
            <a:picLocks noChangeAspect="1" noChangeArrowheads="1"/>
          </p:cNvPicPr>
          <p:nvPr/>
        </p:nvPicPr>
        <p:blipFill>
          <a:blip r:embed="rId2" cstate="print"/>
          <a:srcRect/>
          <a:stretch>
            <a:fillRect/>
          </a:stretch>
        </p:blipFill>
        <p:spPr bwMode="auto">
          <a:xfrm>
            <a:off x="3124200" y="1447800"/>
            <a:ext cx="5638800" cy="3702085"/>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7" name="Content Placeholder 2"/>
          <p:cNvSpPr txBox="1">
            <a:spLocks/>
          </p:cNvSpPr>
          <p:nvPr/>
        </p:nvSpPr>
        <p:spPr>
          <a:xfrm>
            <a:off x="457200" y="1600201"/>
            <a:ext cx="2743200" cy="2438400"/>
          </a:xfrm>
          <a:prstGeom prst="rect">
            <a:avLst/>
          </a:prstGeom>
        </p:spPr>
        <p:txBody>
          <a:bodyPr vert="horz" lIns="91440" tIns="45720" rIns="91440" bIns="45720" rtlCol="0">
            <a:normAutofit/>
          </a:bodyPr>
          <a:lstStyle/>
          <a:p>
            <a:pPr marL="339725" indent="-339725">
              <a:buClr>
                <a:schemeClr val="accent4">
                  <a:lumMod val="60000"/>
                  <a:lumOff val="40000"/>
                </a:schemeClr>
              </a:buClr>
              <a:buSzPct val="90000"/>
              <a:buFont typeface="Wingdings" pitchFamily="2" charset="2"/>
              <a:buChar char="n"/>
            </a:pPr>
            <a:r>
              <a:rPr lang="en-US" sz="2400" dirty="0" smtClean="0"/>
              <a:t>Arbitrary </a:t>
            </a:r>
            <a:r>
              <a:rPr lang="en-US" sz="2400" dirty="0"/>
              <a:t>code</a:t>
            </a:r>
          </a:p>
          <a:p>
            <a:pPr marL="339725" indent="-339725">
              <a:buClr>
                <a:schemeClr val="accent4">
                  <a:lumMod val="60000"/>
                  <a:lumOff val="40000"/>
                </a:schemeClr>
              </a:buClr>
              <a:buSzPct val="90000"/>
              <a:buFont typeface="Wingdings" pitchFamily="2" charset="2"/>
              <a:buChar char="n"/>
            </a:pPr>
            <a:r>
              <a:rPr lang="en-US" sz="2400" dirty="0" smtClean="0"/>
              <a:t>Register </a:t>
            </a:r>
            <a:r>
              <a:rPr lang="en-US" sz="2400" dirty="0"/>
              <a:t>for certain</a:t>
            </a:r>
          </a:p>
          <a:p>
            <a:pPr marL="339725" indent="-339725">
              <a:buClr>
                <a:schemeClr val="accent4">
                  <a:lumMod val="60000"/>
                  <a:lumOff val="40000"/>
                </a:schemeClr>
              </a:buClr>
              <a:buSzPct val="90000"/>
              <a:buFont typeface="Wingdings" pitchFamily="2" charset="2"/>
              <a:buChar char="n"/>
            </a:pPr>
            <a:r>
              <a:rPr lang="en-US" sz="2400" dirty="0"/>
              <a:t>events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Rectangle 7"/>
          <p:cNvSpPr/>
          <p:nvPr/>
        </p:nvSpPr>
        <p:spPr>
          <a:xfrm>
            <a:off x="6248400" y="3124200"/>
            <a:ext cx="914400" cy="914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33400" y="5562600"/>
            <a:ext cx="800100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smtClean="0">
                <a:solidFill>
                  <a:schemeClr val="tx2">
                    <a:lumMod val="75000"/>
                  </a:schemeClr>
                </a:solidFill>
                <a:latin typeface="Courier New" pitchFamily="49" charset="0"/>
                <a:cs typeface="Courier New" pitchFamily="49" charset="0"/>
              </a:rPr>
              <a:t>$event </a:t>
            </a:r>
            <a:r>
              <a:rPr lang="en-US" dirty="0" smtClean="0">
                <a:latin typeface="Courier New" pitchFamily="49" charset="0"/>
                <a:cs typeface="Courier New" pitchFamily="49" charset="0"/>
              </a:rPr>
              <a:t>= </a:t>
            </a:r>
            <a:r>
              <a:rPr lang="en-US" b="1" dirty="0" smtClean="0">
                <a:solidFill>
                  <a:schemeClr val="tx2">
                    <a:lumMod val="75000"/>
                  </a:schemeClr>
                </a:solidFill>
                <a:latin typeface="Courier New" pitchFamily="49" charset="0"/>
                <a:cs typeface="Courier New" pitchFamily="49" charset="0"/>
              </a:rPr>
              <a:t>new</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Erfurt_Event</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onUpdateServiceAction</a:t>
            </a:r>
            <a:r>
              <a:rPr lang="en-US" dirty="0" smtClean="0">
                <a:latin typeface="Courier New" pitchFamily="49" charset="0"/>
                <a:cs typeface="Courier New" pitchFamily="49" charset="0"/>
              </a:rPr>
              <a:t>');</a:t>
            </a:r>
          </a:p>
          <a:p>
            <a:r>
              <a:rPr lang="en-US" dirty="0" smtClean="0">
                <a:solidFill>
                  <a:schemeClr val="tx2">
                    <a:lumMod val="75000"/>
                  </a:schemeClr>
                </a:solidFill>
                <a:latin typeface="Courier New" pitchFamily="49" charset="0"/>
                <a:cs typeface="Courier New" pitchFamily="49" charset="0"/>
              </a:rPr>
              <a:t>$event</a:t>
            </a:r>
            <a:r>
              <a:rPr lang="en-US" dirty="0" smtClean="0">
                <a:latin typeface="Courier New" pitchFamily="49" charset="0"/>
                <a:cs typeface="Courier New" pitchFamily="49" charset="0"/>
              </a:rPr>
              <a:t>-&gt;</a:t>
            </a:r>
            <a:r>
              <a:rPr lang="en-US" dirty="0" err="1" smtClean="0">
                <a:latin typeface="Courier New" pitchFamily="49" charset="0"/>
                <a:cs typeface="Courier New" pitchFamily="49" charset="0"/>
              </a:rPr>
              <a:t>obj</a:t>
            </a:r>
            <a:r>
              <a:rPr lang="en-US" dirty="0" smtClean="0">
                <a:latin typeface="Courier New" pitchFamily="49" charset="0"/>
                <a:cs typeface="Courier New" pitchFamily="49" charset="0"/>
              </a:rPr>
              <a:t>  = </a:t>
            </a:r>
            <a:r>
              <a:rPr lang="en-US" dirty="0" smtClean="0">
                <a:solidFill>
                  <a:schemeClr val="tx2">
                    <a:lumMod val="75000"/>
                  </a:schemeClr>
                </a:solidFill>
                <a:latin typeface="Courier New" pitchFamily="49" charset="0"/>
                <a:cs typeface="Courier New" pitchFamily="49" charset="0"/>
              </a:rPr>
              <a:t>$</a:t>
            </a:r>
            <a:r>
              <a:rPr lang="en-US" dirty="0" err="1" smtClean="0">
                <a:solidFill>
                  <a:schemeClr val="tx2">
                    <a:lumMod val="75000"/>
                  </a:schemeClr>
                </a:solidFill>
                <a:latin typeface="Courier New" pitchFamily="49" charset="0"/>
                <a:cs typeface="Courier New" pitchFamily="49" charset="0"/>
              </a:rPr>
              <a:t>obj</a:t>
            </a:r>
            <a:r>
              <a:rPr lang="en-US" dirty="0" smtClean="0">
                <a:latin typeface="Courier New" pitchFamily="49" charset="0"/>
                <a:cs typeface="Courier New" pitchFamily="49" charset="0"/>
              </a:rPr>
              <a:t>;        </a:t>
            </a:r>
          </a:p>
          <a:p>
            <a:r>
              <a:rPr lang="en-US" dirty="0" smtClean="0">
                <a:solidFill>
                  <a:schemeClr val="tx2">
                    <a:lumMod val="75000"/>
                  </a:schemeClr>
                </a:solidFill>
                <a:latin typeface="Courier New" pitchFamily="49" charset="0"/>
                <a:cs typeface="Courier New" pitchFamily="49" charset="0"/>
              </a:rPr>
              <a:t>$event</a:t>
            </a:r>
            <a:r>
              <a:rPr lang="en-US" dirty="0" smtClean="0">
                <a:latin typeface="Courier New" pitchFamily="49" charset="0"/>
                <a:cs typeface="Courier New" pitchFamily="49" charset="0"/>
              </a:rPr>
              <a:t>-&gt;trigger();</a:t>
            </a:r>
            <a:endParaRPr lang="en-US"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OntoWiki</a:t>
            </a:r>
            <a:r>
              <a:rPr lang="en-US" dirty="0"/>
              <a:t> modified UI data </a:t>
            </a:r>
            <a:r>
              <a:rPr lang="en-US" dirty="0" smtClean="0"/>
              <a:t>structures</a:t>
            </a:r>
            <a:endParaRPr lang="en-US" dirty="0"/>
          </a:p>
          <a:p>
            <a:pPr lvl="1"/>
            <a:r>
              <a:rPr lang="en-US" dirty="0" smtClean="0"/>
              <a:t>Menus</a:t>
            </a:r>
          </a:p>
          <a:p>
            <a:pPr lvl="1"/>
            <a:r>
              <a:rPr lang="en-US" dirty="0" smtClean="0"/>
              <a:t>Toolbar</a:t>
            </a:r>
          </a:p>
          <a:p>
            <a:pPr lvl="1"/>
            <a:r>
              <a:rPr lang="en-US" dirty="0" smtClean="0"/>
              <a:t>Navigation</a:t>
            </a:r>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err="1"/>
              <a:t>OntoWiki</a:t>
            </a:r>
            <a:r>
              <a:rPr lang="en-US" sz="3600" i="1" dirty="0"/>
              <a:t> </a:t>
            </a:r>
            <a:r>
              <a:rPr lang="en-US" sz="3600" i="1" dirty="0" smtClean="0"/>
              <a:t>API</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smtClean="0"/>
              <a:t>OntoWiki_Menu</a:t>
            </a:r>
            <a:r>
              <a:rPr lang="en-US" dirty="0"/>
              <a:t> </a:t>
            </a:r>
            <a:r>
              <a:rPr lang="en-US" dirty="0" err="1"/>
              <a:t>setEntry</a:t>
            </a:r>
            <a:r>
              <a:rPr lang="en-US" dirty="0"/>
              <a:t> :: </a:t>
            </a:r>
            <a:r>
              <a:rPr lang="en-US" dirty="0" smtClean="0"/>
              <a:t>(...);</a:t>
            </a:r>
          </a:p>
          <a:p>
            <a:r>
              <a:rPr lang="en-US" dirty="0" smtClean="0"/>
              <a:t>Entries</a:t>
            </a:r>
            <a:r>
              <a:rPr lang="en-US" dirty="0"/>
              <a:t> may provide links, or </a:t>
            </a:r>
            <a:r>
              <a:rPr lang="en-US" dirty="0" smtClean="0"/>
              <a:t>separators</a:t>
            </a:r>
          </a:p>
          <a:p>
            <a:r>
              <a:rPr lang="en-US" dirty="0" smtClean="0"/>
              <a:t>Window</a:t>
            </a:r>
            <a:r>
              <a:rPr lang="en-US" dirty="0"/>
              <a:t> menu </a:t>
            </a:r>
          </a:p>
          <a:p>
            <a:pPr>
              <a:buNone/>
            </a:pPr>
            <a:r>
              <a:rPr lang="en-US" dirty="0"/>
              <a:t> </a:t>
            </a:r>
            <a:endParaRPr lang="en-US" dirty="0" smtClean="0"/>
          </a:p>
          <a:p>
            <a:r>
              <a:rPr lang="en-US" dirty="0" smtClean="0"/>
              <a:t>Context</a:t>
            </a:r>
            <a:r>
              <a:rPr lang="en-US" dirty="0"/>
              <a:t> </a:t>
            </a:r>
            <a:r>
              <a:rPr lang="en-US" dirty="0" smtClean="0"/>
              <a:t>menu </a:t>
            </a:r>
            <a:br>
              <a:rPr lang="en-US" dirty="0" smtClean="0"/>
            </a:br>
            <a:endParaRPr lang="en-US" dirty="0" smtClean="0"/>
          </a:p>
          <a:p>
            <a:endParaRPr lang="en-US" dirty="0" smtClean="0"/>
          </a:p>
          <a:p>
            <a:r>
              <a:rPr lang="en-US" dirty="0" smtClean="0"/>
              <a:t>JSON</a:t>
            </a:r>
            <a:r>
              <a:rPr lang="en-US" dirty="0"/>
              <a:t> serialization</a:t>
            </a: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smtClean="0"/>
              <a:t>Menus</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076" name="Picture 4"/>
          <p:cNvPicPr>
            <a:picLocks noChangeAspect="1" noChangeArrowheads="1"/>
          </p:cNvPicPr>
          <p:nvPr/>
        </p:nvPicPr>
        <p:blipFill>
          <a:blip r:embed="rId2" cstate="print"/>
          <a:srcRect/>
          <a:stretch>
            <a:fillRect/>
          </a:stretch>
        </p:blipFill>
        <p:spPr bwMode="auto">
          <a:xfrm>
            <a:off x="3505200" y="2743200"/>
            <a:ext cx="2009775" cy="819150"/>
          </a:xfrm>
          <a:prstGeom prst="rect">
            <a:avLst/>
          </a:prstGeom>
          <a:noFill/>
          <a:ln w="9525">
            <a:noFill/>
            <a:miter lim="800000"/>
            <a:headEnd/>
            <a:tailEnd/>
          </a:ln>
        </p:spPr>
      </p:pic>
      <p:pic>
        <p:nvPicPr>
          <p:cNvPr id="3078" name="Picture 6"/>
          <p:cNvPicPr>
            <a:picLocks noChangeAspect="1" noChangeArrowheads="1"/>
          </p:cNvPicPr>
          <p:nvPr/>
        </p:nvPicPr>
        <p:blipFill>
          <a:blip r:embed="rId3" cstate="print"/>
          <a:srcRect/>
          <a:stretch>
            <a:fillRect/>
          </a:stretch>
        </p:blipFill>
        <p:spPr bwMode="auto">
          <a:xfrm>
            <a:off x="3524250" y="3867150"/>
            <a:ext cx="4171950" cy="1314450"/>
          </a:xfrm>
          <a:prstGeom prst="rect">
            <a:avLst/>
          </a:prstGeom>
          <a:noFill/>
          <a:ln w="9525">
            <a:noFill/>
            <a:miter lim="800000"/>
            <a:headEnd/>
            <a:tailEnd/>
          </a:ln>
        </p:spPr>
      </p:pic>
      <p:sp>
        <p:nvSpPr>
          <p:cNvPr id="10" name="Rectangle 9"/>
          <p:cNvSpPr/>
          <p:nvPr/>
        </p:nvSpPr>
        <p:spPr>
          <a:xfrm>
            <a:off x="3657600" y="2743200"/>
            <a:ext cx="1752600" cy="838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505450" y="3886200"/>
            <a:ext cx="1905000" cy="990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OntoWiki_Toolbar</a:t>
            </a:r>
            <a:endParaRPr lang="en-US" dirty="0" smtClean="0"/>
          </a:p>
          <a:p>
            <a:endParaRPr lang="en-US" dirty="0" smtClean="0"/>
          </a:p>
          <a:p>
            <a:endParaRPr lang="en-US" dirty="0" smtClean="0"/>
          </a:p>
          <a:p>
            <a:r>
              <a:rPr lang="en-US" dirty="0" smtClean="0"/>
              <a:t>Default Buttons: Submit, Cancel, Edit, Add, …</a:t>
            </a:r>
          </a:p>
          <a:p>
            <a:r>
              <a:rPr lang="en-US" dirty="0" smtClean="0"/>
              <a:t>UDFR button: Review</a:t>
            </a:r>
          </a:p>
          <a:p>
            <a:pPr lvl="1"/>
            <a:endParaRPr lang="en-US"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886691" y="2057400"/>
            <a:ext cx="7647709" cy="609600"/>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smtClean="0"/>
              <a:t>Toolbar</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TextBox 7"/>
          <p:cNvSpPr txBox="1"/>
          <p:nvPr/>
        </p:nvSpPr>
        <p:spPr>
          <a:xfrm>
            <a:off x="914400" y="4133671"/>
            <a:ext cx="7848600" cy="1200329"/>
          </a:xfrm>
          <a:prstGeom prst="rect">
            <a:avLst/>
          </a:prstGeom>
          <a:effectLst>
            <a:outerShdw blurRad="190500" dist="190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err="1" smtClean="0">
                <a:solidFill>
                  <a:schemeClr val="tx2">
                    <a:lumMod val="75000"/>
                  </a:schemeClr>
                </a:solidFill>
              </a:rPr>
              <a:t>OntoWiki_Toolbar</a:t>
            </a:r>
            <a:r>
              <a:rPr lang="en-US" dirty="0" smtClean="0">
                <a:solidFill>
                  <a:schemeClr val="tx2">
                    <a:lumMod val="75000"/>
                  </a:schemeClr>
                </a:solidFill>
              </a:rPr>
              <a:t>::</a:t>
            </a:r>
            <a:r>
              <a:rPr lang="en-US" dirty="0" err="1" smtClean="0"/>
              <a:t>appendButton</a:t>
            </a:r>
            <a:r>
              <a:rPr lang="en-US" dirty="0" smtClean="0"/>
              <a:t>(</a:t>
            </a:r>
            <a:endParaRPr lang="en-US" dirty="0"/>
          </a:p>
          <a:p>
            <a:r>
              <a:rPr lang="en-US" dirty="0"/>
              <a:t>	</a:t>
            </a:r>
            <a:r>
              <a:rPr lang="en-US" dirty="0" err="1" smtClean="0"/>
              <a:t>OntoWiki_Toolbar</a:t>
            </a:r>
            <a:r>
              <a:rPr lang="en-US" dirty="0" smtClean="0"/>
              <a:t>::SUBMIT, 			</a:t>
            </a:r>
          </a:p>
          <a:p>
            <a:r>
              <a:rPr lang="en-US" dirty="0" smtClean="0"/>
              <a:t>	</a:t>
            </a:r>
            <a:r>
              <a:rPr lang="en-US" b="1" dirty="0" smtClean="0">
                <a:solidFill>
                  <a:schemeClr val="tx2">
                    <a:lumMod val="75000"/>
                  </a:schemeClr>
                </a:solidFill>
              </a:rPr>
              <a:t>array</a:t>
            </a:r>
            <a:r>
              <a:rPr lang="en-US" dirty="0" smtClean="0"/>
              <a:t>(</a:t>
            </a:r>
            <a:r>
              <a:rPr lang="en-US" dirty="0" smtClean="0">
                <a:solidFill>
                  <a:schemeClr val="tx1">
                    <a:lumMod val="50000"/>
                    <a:lumOff val="50000"/>
                  </a:schemeClr>
                </a:solidFill>
              </a:rPr>
              <a:t>'name' </a:t>
            </a:r>
            <a:r>
              <a:rPr lang="en-US" dirty="0" smtClean="0"/>
              <a:t>=&gt; </a:t>
            </a:r>
            <a:r>
              <a:rPr lang="en-US" dirty="0" smtClean="0">
                <a:solidFill>
                  <a:schemeClr val="tx1">
                    <a:lumMod val="50000"/>
                    <a:lumOff val="50000"/>
                  </a:schemeClr>
                </a:solidFill>
              </a:rPr>
              <a:t>'Review'</a:t>
            </a:r>
            <a:r>
              <a:rPr lang="en-US" dirty="0" smtClean="0"/>
              <a:t>, </a:t>
            </a:r>
            <a:r>
              <a:rPr lang="en-US" dirty="0" smtClean="0">
                <a:solidFill>
                  <a:schemeClr val="tx1">
                    <a:lumMod val="50000"/>
                    <a:lumOff val="50000"/>
                  </a:schemeClr>
                </a:solidFill>
              </a:rPr>
              <a:t>'id' </a:t>
            </a:r>
            <a:r>
              <a:rPr lang="en-US" dirty="0" smtClean="0"/>
              <a:t>=&gt; </a:t>
            </a:r>
            <a:r>
              <a:rPr lang="en-US" dirty="0" smtClean="0">
                <a:solidFill>
                  <a:schemeClr val="tx1">
                    <a:lumMod val="50000"/>
                    <a:lumOff val="50000"/>
                  </a:schemeClr>
                </a:solidFill>
              </a:rPr>
              <a:t>'resource-review'</a:t>
            </a:r>
            <a:r>
              <a:rPr lang="en-US" dirty="0" smtClean="0"/>
              <a:t>)</a:t>
            </a:r>
          </a:p>
          <a:p>
            <a:r>
              <a:rPr lang="en-US" dirty="0" smtClean="0"/>
              <a: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formats?</a:t>
            </a:r>
            <a:endParaRPr lang="en-US" dirty="0"/>
          </a:p>
        </p:txBody>
      </p:sp>
      <p:sp>
        <p:nvSpPr>
          <p:cNvPr id="3" name="Content Placeholder 2"/>
          <p:cNvSpPr>
            <a:spLocks noGrp="1"/>
          </p:cNvSpPr>
          <p:nvPr>
            <p:ph idx="1"/>
          </p:nvPr>
        </p:nvSpPr>
        <p:spPr/>
        <p:txBody>
          <a:bodyPr/>
          <a:lstStyle/>
          <a:p>
            <a:r>
              <a:rPr lang="en-US" dirty="0" smtClean="0"/>
              <a:t>“Format” is the dividing line between bits and information</a:t>
            </a:r>
            <a:endParaRPr lang="en-US" dirty="0"/>
          </a:p>
        </p:txBody>
      </p:sp>
      <p:sp>
        <p:nvSpPr>
          <p:cNvPr id="4" name="Text Box 4"/>
          <p:cNvSpPr txBox="1">
            <a:spLocks noChangeArrowheads="1"/>
          </p:cNvSpPr>
          <p:nvPr/>
        </p:nvSpPr>
        <p:spPr bwMode="auto">
          <a:xfrm>
            <a:off x="838200" y="2462748"/>
            <a:ext cx="2133600" cy="3785652"/>
          </a:xfrm>
          <a:prstGeom prst="rect">
            <a:avLst/>
          </a:prstGeom>
          <a:noFill/>
          <a:ln w="9525">
            <a:noFill/>
            <a:miter lim="800000"/>
            <a:headEnd/>
            <a:tailEnd/>
          </a:ln>
          <a:effectLst/>
        </p:spPr>
        <p:txBody>
          <a:bodyPr wrap="square">
            <a:spAutoFit/>
          </a:bodyPr>
          <a:lstStyle/>
          <a:p>
            <a:r>
              <a:rPr lang="en-US" sz="1600" dirty="0" smtClean="0">
                <a:latin typeface="Consolas" pitchFamily="49" charset="0"/>
              </a:rPr>
              <a:t>ffd8ffe000104a46</a:t>
            </a:r>
          </a:p>
          <a:p>
            <a:r>
              <a:rPr lang="en-US" sz="1600" dirty="0" smtClean="0">
                <a:latin typeface="Consolas" pitchFamily="49" charset="0"/>
              </a:rPr>
              <a:t>4946000102010083</a:t>
            </a:r>
          </a:p>
          <a:p>
            <a:r>
              <a:rPr lang="en-US" sz="1600" dirty="0" smtClean="0">
                <a:latin typeface="Consolas" pitchFamily="49" charset="0"/>
              </a:rPr>
              <a:t>00830000ffed0fb0</a:t>
            </a:r>
          </a:p>
          <a:p>
            <a:r>
              <a:rPr lang="en-US" sz="1600" dirty="0" smtClean="0">
                <a:latin typeface="Consolas" pitchFamily="49" charset="0"/>
              </a:rPr>
              <a:t>50686f746f73686f</a:t>
            </a:r>
          </a:p>
          <a:p>
            <a:r>
              <a:rPr lang="en-US" sz="1600" dirty="0" smtClean="0">
                <a:latin typeface="Consolas" pitchFamily="49" charset="0"/>
              </a:rPr>
              <a:t>7020332e30003842</a:t>
            </a:r>
          </a:p>
          <a:p>
            <a:r>
              <a:rPr lang="en-US" sz="1600" dirty="0" smtClean="0">
                <a:latin typeface="Consolas" pitchFamily="49" charset="0"/>
              </a:rPr>
              <a:t>494d03e90a507269</a:t>
            </a:r>
          </a:p>
          <a:p>
            <a:r>
              <a:rPr lang="en-US" sz="1600" dirty="0" smtClean="0">
                <a:latin typeface="Consolas" pitchFamily="49" charset="0"/>
              </a:rPr>
              <a:t>6e7420496e666f00</a:t>
            </a:r>
            <a:endParaRPr lang="en-US" sz="1600" dirty="0">
              <a:latin typeface="Consolas" pitchFamily="49" charset="0"/>
            </a:endParaRPr>
          </a:p>
          <a:p>
            <a:r>
              <a:rPr lang="en-US" sz="1600" dirty="0" smtClean="0">
                <a:latin typeface="Consolas" pitchFamily="49" charset="0"/>
              </a:rPr>
              <a:t>0000007800000000</a:t>
            </a:r>
          </a:p>
          <a:p>
            <a:r>
              <a:rPr lang="en-US" sz="1600" dirty="0" smtClean="0">
                <a:latin typeface="Consolas" pitchFamily="49" charset="0"/>
              </a:rPr>
              <a:t>0048004800000000</a:t>
            </a:r>
          </a:p>
          <a:p>
            <a:r>
              <a:rPr lang="en-US" sz="1600" dirty="0" smtClean="0">
                <a:latin typeface="Consolas" pitchFamily="49" charset="0"/>
              </a:rPr>
              <a:t>02f40240ffeeffee</a:t>
            </a:r>
          </a:p>
          <a:p>
            <a:r>
              <a:rPr lang="en-US" sz="1600" dirty="0" smtClean="0">
                <a:latin typeface="Consolas" pitchFamily="49" charset="0"/>
              </a:rPr>
              <a:t>0306025203470528</a:t>
            </a:r>
          </a:p>
          <a:p>
            <a:r>
              <a:rPr lang="en-US" sz="1600" dirty="0" smtClean="0">
                <a:latin typeface="Consolas" pitchFamily="49" charset="0"/>
              </a:rPr>
              <a:t>03fc000200000048</a:t>
            </a:r>
          </a:p>
          <a:p>
            <a:r>
              <a:rPr lang="en-US" sz="1600" dirty="0" smtClean="0">
                <a:latin typeface="Consolas" pitchFamily="49" charset="0"/>
              </a:rPr>
              <a:t>00480000000002d8</a:t>
            </a:r>
          </a:p>
          <a:p>
            <a:r>
              <a:rPr lang="en-US" sz="1600" dirty="0" smtClean="0">
                <a:latin typeface="Consolas" pitchFamily="49" charset="0"/>
              </a:rPr>
              <a:t>0228000100000064</a:t>
            </a:r>
          </a:p>
          <a:p>
            <a:r>
              <a:rPr lang="en-US" sz="1600" dirty="0" smtClean="0">
                <a:latin typeface="Consolas" pitchFamily="49" charset="0"/>
              </a:rPr>
              <a:t>0000000100030...</a:t>
            </a:r>
            <a:endParaRPr lang="en-US" sz="1600" dirty="0">
              <a:latin typeface="Consolas" pitchFamily="49" charset="0"/>
            </a:endParaRPr>
          </a:p>
        </p:txBody>
      </p:sp>
      <p:sp>
        <p:nvSpPr>
          <p:cNvPr id="5" name="Text Box 5"/>
          <p:cNvSpPr txBox="1">
            <a:spLocks noChangeArrowheads="1"/>
          </p:cNvSpPr>
          <p:nvPr/>
        </p:nvSpPr>
        <p:spPr bwMode="auto">
          <a:xfrm>
            <a:off x="3929063" y="2462748"/>
            <a:ext cx="2090737" cy="3785652"/>
          </a:xfrm>
          <a:prstGeom prst="rect">
            <a:avLst/>
          </a:prstGeom>
          <a:noFill/>
          <a:ln w="9525">
            <a:noFill/>
            <a:miter lim="800000"/>
            <a:headEnd/>
            <a:tailEnd/>
          </a:ln>
          <a:effectLst/>
        </p:spPr>
        <p:txBody>
          <a:bodyPr>
            <a:spAutoFit/>
          </a:bodyPr>
          <a:lstStyle/>
          <a:p>
            <a:pPr>
              <a:spcBef>
                <a:spcPct val="50000"/>
              </a:spcBef>
            </a:pPr>
            <a:r>
              <a:rPr lang="en-US" sz="1600" dirty="0">
                <a:latin typeface="Consolas" pitchFamily="49" charset="0"/>
              </a:rPr>
              <a:t>SOI</a:t>
            </a:r>
          </a:p>
          <a:p>
            <a:r>
              <a:rPr lang="en-US" sz="1600" dirty="0">
                <a:latin typeface="Consolas" pitchFamily="49" charset="0"/>
              </a:rPr>
              <a:t>APP0  JFIF 1.2</a:t>
            </a:r>
          </a:p>
          <a:p>
            <a:r>
              <a:rPr lang="en-US" sz="1600" dirty="0">
                <a:latin typeface="Consolas" pitchFamily="49" charset="0"/>
              </a:rPr>
              <a:t>APP13 IPTC</a:t>
            </a:r>
          </a:p>
          <a:p>
            <a:r>
              <a:rPr lang="en-US" sz="1600" dirty="0">
                <a:latin typeface="Consolas" pitchFamily="49" charset="0"/>
              </a:rPr>
              <a:t>APP2  ICC</a:t>
            </a:r>
          </a:p>
          <a:p>
            <a:r>
              <a:rPr lang="en-US" sz="1600" dirty="0">
                <a:latin typeface="Consolas" pitchFamily="49" charset="0"/>
              </a:rPr>
              <a:t>DQT</a:t>
            </a:r>
          </a:p>
          <a:p>
            <a:r>
              <a:rPr lang="en-US" sz="1600" dirty="0">
                <a:latin typeface="Consolas" pitchFamily="49" charset="0"/>
              </a:rPr>
              <a:t>SOF0  183x512</a:t>
            </a:r>
          </a:p>
          <a:p>
            <a:r>
              <a:rPr lang="en-US" sz="1600" dirty="0">
                <a:latin typeface="Consolas" pitchFamily="49" charset="0"/>
              </a:rPr>
              <a:t>DRI</a:t>
            </a:r>
          </a:p>
          <a:p>
            <a:r>
              <a:rPr lang="en-US" sz="1600" dirty="0">
                <a:latin typeface="Consolas" pitchFamily="49" charset="0"/>
              </a:rPr>
              <a:t>DHT</a:t>
            </a:r>
          </a:p>
          <a:p>
            <a:r>
              <a:rPr lang="en-US" sz="1600" dirty="0">
                <a:latin typeface="Consolas" pitchFamily="49" charset="0"/>
              </a:rPr>
              <a:t>SOS</a:t>
            </a:r>
          </a:p>
          <a:p>
            <a:r>
              <a:rPr lang="en-US" sz="1600" dirty="0">
                <a:latin typeface="Consolas" pitchFamily="49" charset="0"/>
              </a:rPr>
              <a:t>ECS0</a:t>
            </a:r>
          </a:p>
          <a:p>
            <a:r>
              <a:rPr lang="en-US" sz="1600" dirty="0">
                <a:latin typeface="Consolas" pitchFamily="49" charset="0"/>
              </a:rPr>
              <a:t>RST0</a:t>
            </a:r>
          </a:p>
          <a:p>
            <a:r>
              <a:rPr lang="en-US" sz="1600" dirty="0">
                <a:latin typeface="Consolas" pitchFamily="49" charset="0"/>
              </a:rPr>
              <a:t>ECS1</a:t>
            </a:r>
          </a:p>
          <a:p>
            <a:r>
              <a:rPr lang="en-US" sz="1600" dirty="0">
                <a:latin typeface="Consolas" pitchFamily="49" charset="0"/>
              </a:rPr>
              <a:t>RST1</a:t>
            </a:r>
          </a:p>
          <a:p>
            <a:r>
              <a:rPr lang="en-US" sz="1600" dirty="0">
                <a:latin typeface="Consolas" pitchFamily="49" charset="0"/>
              </a:rPr>
              <a:t>ECS2</a:t>
            </a:r>
          </a:p>
          <a:p>
            <a:r>
              <a:rPr lang="en-US" sz="1600" dirty="0">
                <a:latin typeface="Consolas" pitchFamily="49" charset="0"/>
              </a:rPr>
              <a:t>... </a:t>
            </a:r>
          </a:p>
        </p:txBody>
      </p:sp>
      <p:pic>
        <p:nvPicPr>
          <p:cNvPr id="6" name="Picture 3" descr="burne-jones"/>
          <p:cNvPicPr>
            <a:picLocks noChangeAspect="1" noChangeArrowheads="1"/>
          </p:cNvPicPr>
          <p:nvPr/>
        </p:nvPicPr>
        <p:blipFill>
          <a:blip r:embed="rId3" cstate="print"/>
          <a:srcRect/>
          <a:stretch>
            <a:fillRect/>
          </a:stretch>
        </p:blipFill>
        <p:spPr>
          <a:xfrm>
            <a:off x="6483613" y="1981200"/>
            <a:ext cx="1593587" cy="4456113"/>
          </a:xfrm>
          <a:prstGeom prst="rect">
            <a:avLst/>
          </a:prstGeom>
          <a:noFill/>
          <a:ln w="3175">
            <a:solidFill>
              <a:schemeClr val="bg1"/>
            </a:solidFill>
          </a:ln>
          <a:effectLst>
            <a:outerShdw blurRad="190500" dist="190500" dir="2700000" algn="tl" rotWithShape="0">
              <a:prstClr val="black">
                <a:alpha val="40000"/>
              </a:prstClr>
            </a:outerShdw>
          </a:effectLst>
        </p:spPr>
      </p:pic>
      <p:sp>
        <p:nvSpPr>
          <p:cNvPr id="7" name="Right Arrow 6"/>
          <p:cNvSpPr/>
          <p:nvPr/>
        </p:nvSpPr>
        <p:spPr>
          <a:xfrm>
            <a:off x="2895600" y="4300954"/>
            <a:ext cx="914400" cy="304800"/>
          </a:xfrm>
          <a:prstGeom prst="rightArrow">
            <a:avLst/>
          </a:prstGeom>
          <a:solidFill>
            <a:schemeClr val="tx2">
              <a:lumMod val="20000"/>
              <a:lumOff val="80000"/>
            </a:schemeClr>
          </a:solidFill>
          <a:ln w="3175">
            <a:solidFill>
              <a:schemeClr val="bg1">
                <a:lumMod val="50000"/>
              </a:schemeClr>
            </a:solidFill>
          </a:ln>
          <a:effectLst>
            <a:outerShdw blurRad="190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76800" y="4300954"/>
            <a:ext cx="1219200" cy="304800"/>
          </a:xfrm>
          <a:prstGeom prst="rightArrow">
            <a:avLst/>
          </a:prstGeom>
          <a:solidFill>
            <a:schemeClr val="tx2">
              <a:lumMod val="20000"/>
              <a:lumOff val="80000"/>
            </a:schemeClr>
          </a:solidFill>
          <a:ln w="3175">
            <a:solidFill>
              <a:schemeClr val="bg1">
                <a:lumMod val="50000"/>
              </a:schemeClr>
            </a:solidFill>
          </a:ln>
          <a:effectLst>
            <a:outerShdw blurRad="190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smtClean="0"/>
              <a:t>Navigation</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Rectangle 4"/>
          <p:cNvSpPr/>
          <p:nvPr/>
        </p:nvSpPr>
        <p:spPr>
          <a:xfrm>
            <a:off x="914400" y="4341674"/>
            <a:ext cx="7772400" cy="1754326"/>
          </a:xfrm>
          <a:prstGeom prst="rect">
            <a:avLst/>
          </a:prstGeom>
          <a:effectLst>
            <a:outerShdw blurRad="190500" dist="190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r>
              <a:rPr lang="en-US" dirty="0" err="1" smtClean="0"/>
              <a:t>OntoWiki_Navigation</a:t>
            </a:r>
            <a:r>
              <a:rPr lang="en-US" dirty="0" smtClean="0"/>
              <a:t>::register(</a:t>
            </a:r>
            <a:r>
              <a:rPr lang="en-US" dirty="0" smtClean="0">
                <a:solidFill>
                  <a:schemeClr val="tx1">
                    <a:lumMod val="65000"/>
                    <a:lumOff val="35000"/>
                  </a:schemeClr>
                </a:solidFill>
              </a:rPr>
              <a:t>'history'</a:t>
            </a:r>
            <a:r>
              <a:rPr lang="en-US" dirty="0" smtClean="0"/>
              <a:t>, </a:t>
            </a:r>
            <a:r>
              <a:rPr lang="en-US" b="1" dirty="0" smtClean="0">
                <a:solidFill>
                  <a:srgbClr val="002060"/>
                </a:solidFill>
              </a:rPr>
              <a:t>array</a:t>
            </a:r>
            <a:r>
              <a:rPr lang="en-US" dirty="0" smtClean="0"/>
              <a:t>(            </a:t>
            </a:r>
          </a:p>
          <a:p>
            <a:r>
              <a:rPr lang="en-US" dirty="0"/>
              <a:t>	</a:t>
            </a:r>
            <a:r>
              <a:rPr lang="en-US" dirty="0" smtClean="0">
                <a:solidFill>
                  <a:schemeClr val="tx1">
                    <a:lumMod val="65000"/>
                    <a:lumOff val="35000"/>
                  </a:schemeClr>
                </a:solidFill>
              </a:rPr>
              <a:t>‘controller'</a:t>
            </a:r>
            <a:r>
              <a:rPr lang="en-US" dirty="0" smtClean="0"/>
              <a:t> =&gt; </a:t>
            </a:r>
            <a:r>
              <a:rPr lang="en-US" dirty="0" smtClean="0">
                <a:solidFill>
                  <a:schemeClr val="tx1">
                    <a:lumMod val="65000"/>
                    <a:lumOff val="35000"/>
                  </a:schemeClr>
                </a:solidFill>
              </a:rPr>
              <a:t>'history'</a:t>
            </a:r>
            <a:r>
              <a:rPr lang="en-US" dirty="0" smtClean="0"/>
              <a:t>,     </a:t>
            </a:r>
            <a:r>
              <a:rPr lang="en-US" dirty="0" smtClean="0">
                <a:solidFill>
                  <a:srgbClr val="00B050"/>
                </a:solidFill>
              </a:rPr>
              <a:t>// history controller            </a:t>
            </a:r>
          </a:p>
          <a:p>
            <a:r>
              <a:rPr lang="en-US" dirty="0"/>
              <a:t>	</a:t>
            </a:r>
            <a:r>
              <a:rPr lang="en-US" dirty="0" smtClean="0">
                <a:solidFill>
                  <a:schemeClr val="tx1">
                    <a:lumMod val="65000"/>
                    <a:lumOff val="35000"/>
                  </a:schemeClr>
                </a:solidFill>
              </a:rPr>
              <a:t>'action'     </a:t>
            </a:r>
            <a:r>
              <a:rPr lang="en-US" dirty="0" smtClean="0"/>
              <a:t>=&gt; </a:t>
            </a:r>
            <a:r>
              <a:rPr lang="en-US" dirty="0" smtClean="0">
                <a:solidFill>
                  <a:schemeClr val="tx1">
                    <a:lumMod val="65000"/>
                    <a:lumOff val="35000"/>
                  </a:schemeClr>
                </a:solidFill>
              </a:rPr>
              <a:t>'list'</a:t>
            </a:r>
            <a:r>
              <a:rPr lang="en-US" dirty="0" smtClean="0"/>
              <a:t>,             </a:t>
            </a:r>
            <a:r>
              <a:rPr lang="en-US" dirty="0" smtClean="0">
                <a:solidFill>
                  <a:srgbClr val="00B050"/>
                </a:solidFill>
              </a:rPr>
              <a:t>// list action            </a:t>
            </a:r>
          </a:p>
          <a:p>
            <a:r>
              <a:rPr lang="en-US" dirty="0"/>
              <a:t>	</a:t>
            </a:r>
            <a:r>
              <a:rPr lang="en-US" dirty="0" smtClean="0">
                <a:solidFill>
                  <a:schemeClr val="tx1">
                    <a:lumMod val="65000"/>
                    <a:lumOff val="35000"/>
                  </a:schemeClr>
                </a:solidFill>
              </a:rPr>
              <a:t>'name'       </a:t>
            </a:r>
            <a:r>
              <a:rPr lang="en-US" dirty="0" smtClean="0"/>
              <a:t>=&gt; </a:t>
            </a:r>
            <a:r>
              <a:rPr lang="en-US" dirty="0" smtClean="0">
                <a:solidFill>
                  <a:schemeClr val="tx1">
                    <a:lumMod val="65000"/>
                    <a:lumOff val="35000"/>
                  </a:schemeClr>
                </a:solidFill>
              </a:rPr>
              <a:t>'History'</a:t>
            </a:r>
            <a:r>
              <a:rPr lang="en-US" dirty="0" smtClean="0"/>
              <a:t>,            </a:t>
            </a:r>
          </a:p>
          <a:p>
            <a:r>
              <a:rPr lang="en-US" dirty="0"/>
              <a:t>	</a:t>
            </a:r>
            <a:r>
              <a:rPr lang="en-US" dirty="0" smtClean="0">
                <a:solidFill>
                  <a:schemeClr val="tx1">
                    <a:lumMod val="65000"/>
                    <a:lumOff val="35000"/>
                  </a:schemeClr>
                </a:solidFill>
              </a:rPr>
              <a:t>'priority'   </a:t>
            </a:r>
            <a:r>
              <a:rPr lang="en-US" dirty="0" smtClean="0"/>
              <a:t>=&gt; </a:t>
            </a:r>
            <a:r>
              <a:rPr lang="en-US" dirty="0" smtClean="0">
                <a:solidFill>
                  <a:schemeClr val="accent6">
                    <a:lumMod val="75000"/>
                  </a:schemeClr>
                </a:solidFill>
              </a:rPr>
              <a:t>30</a:t>
            </a:r>
            <a:r>
              <a:rPr lang="en-US" dirty="0" smtClean="0"/>
              <a:t>)</a:t>
            </a:r>
          </a:p>
          <a:p>
            <a:r>
              <a:rPr lang="en-US" dirty="0" smtClean="0"/>
              <a:t>);</a:t>
            </a:r>
            <a:endParaRPr lang="en-US" dirty="0"/>
          </a:p>
        </p:txBody>
      </p:sp>
      <p:sp>
        <p:nvSpPr>
          <p:cNvPr id="8" name="Content Placeholder 7"/>
          <p:cNvSpPr>
            <a:spLocks noGrp="1"/>
          </p:cNvSpPr>
          <p:nvPr>
            <p:ph idx="1"/>
          </p:nvPr>
        </p:nvSpPr>
        <p:spPr>
          <a:xfrm>
            <a:off x="457200" y="1600200"/>
            <a:ext cx="8229600" cy="2590799"/>
          </a:xfrm>
        </p:spPr>
        <p:txBody>
          <a:bodyPr>
            <a:normAutofit/>
          </a:bodyPr>
          <a:lstStyle/>
          <a:p>
            <a:r>
              <a:rPr lang="en-US" dirty="0" smtClean="0"/>
              <a:t>Displayed </a:t>
            </a:r>
            <a:r>
              <a:rPr lang="en-US" dirty="0"/>
              <a:t>as a </a:t>
            </a:r>
            <a:r>
              <a:rPr lang="en-US" dirty="0" smtClean="0"/>
              <a:t>tab bar </a:t>
            </a:r>
            <a:r>
              <a:rPr lang="en-US" dirty="0"/>
              <a:t>in the upper part of the main </a:t>
            </a:r>
            <a:r>
              <a:rPr lang="en-US" dirty="0" smtClean="0"/>
              <a:t>window</a:t>
            </a:r>
          </a:p>
          <a:p>
            <a:endParaRPr lang="en-US" dirty="0" smtClean="0"/>
          </a:p>
          <a:p>
            <a:endParaRPr lang="en-US" dirty="0" smtClean="0"/>
          </a:p>
          <a:p>
            <a:r>
              <a:rPr lang="en-US" dirty="0" smtClean="0"/>
              <a:t>Components </a:t>
            </a:r>
            <a:r>
              <a:rPr lang="en-US" dirty="0"/>
              <a:t>can register with Navigation</a:t>
            </a:r>
          </a:p>
          <a:p>
            <a:r>
              <a:rPr lang="en-US" dirty="0" smtClean="0"/>
              <a:t>Can </a:t>
            </a:r>
            <a:r>
              <a:rPr lang="en-US" dirty="0"/>
              <a:t>be </a:t>
            </a:r>
            <a:r>
              <a:rPr lang="en-US" dirty="0" smtClean="0"/>
              <a:t>registered:</a:t>
            </a:r>
            <a:endParaRPr lang="en-US" dirty="0"/>
          </a:p>
        </p:txBody>
      </p:sp>
      <p:pic>
        <p:nvPicPr>
          <p:cNvPr id="5125" name="Picture 5"/>
          <p:cNvPicPr>
            <a:picLocks noChangeAspect="1" noChangeArrowheads="1"/>
          </p:cNvPicPr>
          <p:nvPr/>
        </p:nvPicPr>
        <p:blipFill>
          <a:blip r:embed="rId2" cstate="print"/>
          <a:srcRect/>
          <a:stretch>
            <a:fillRect/>
          </a:stretch>
        </p:blipFill>
        <p:spPr bwMode="auto">
          <a:xfrm>
            <a:off x="914400" y="2362200"/>
            <a:ext cx="5337810" cy="457200"/>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2514601"/>
          </a:xfrm>
        </p:spPr>
        <p:txBody>
          <a:bodyPr>
            <a:normAutofit/>
          </a:bodyPr>
          <a:lstStyle/>
          <a:p>
            <a:r>
              <a:rPr lang="en-US" dirty="0"/>
              <a:t>Any window can have a message</a:t>
            </a:r>
          </a:p>
          <a:p>
            <a:r>
              <a:rPr lang="en-US" dirty="0" smtClean="0"/>
              <a:t>Application </a:t>
            </a:r>
            <a:r>
              <a:rPr lang="en-US" dirty="0"/>
              <a:t>keeps message stack displayed</a:t>
            </a:r>
          </a:p>
          <a:p>
            <a:pPr>
              <a:buNone/>
            </a:pPr>
            <a:r>
              <a:rPr lang="en-US" dirty="0" smtClean="0"/>
              <a:t>	automatically </a:t>
            </a:r>
            <a:r>
              <a:rPr lang="en-US" dirty="0"/>
              <a:t>in main view</a:t>
            </a:r>
          </a:p>
          <a:p>
            <a:r>
              <a:rPr lang="en-US" dirty="0" smtClean="0"/>
              <a:t>Message </a:t>
            </a:r>
            <a:r>
              <a:rPr lang="en-US" dirty="0"/>
              <a:t>types: success, warning, info, error</a:t>
            </a: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smtClean="0"/>
              <a:t>Messages</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pic>
        <p:nvPicPr>
          <p:cNvPr id="6146" name="Picture 2"/>
          <p:cNvPicPr>
            <a:picLocks noChangeAspect="1" noChangeArrowheads="1"/>
          </p:cNvPicPr>
          <p:nvPr/>
        </p:nvPicPr>
        <p:blipFill>
          <a:blip r:embed="rId2" cstate="print"/>
          <a:srcRect/>
          <a:stretch>
            <a:fillRect/>
          </a:stretch>
        </p:blipFill>
        <p:spPr bwMode="auto">
          <a:xfrm>
            <a:off x="2302042" y="3503971"/>
            <a:ext cx="4479758" cy="1372829"/>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6" name="Rectangle 5"/>
          <p:cNvSpPr/>
          <p:nvPr/>
        </p:nvSpPr>
        <p:spPr>
          <a:xfrm>
            <a:off x="533400" y="5105400"/>
            <a:ext cx="8229600" cy="1477328"/>
          </a:xfrm>
          <a:prstGeom prst="rect">
            <a:avLst/>
          </a:prstGeom>
          <a:effectLst>
            <a:outerShdw blurRad="190500" dist="190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r>
              <a:rPr lang="en-US" dirty="0" err="1" smtClean="0"/>
              <a:t>OntoWiki_Application</a:t>
            </a:r>
            <a:r>
              <a:rPr lang="en-US" dirty="0" smtClean="0"/>
              <a:t>::</a:t>
            </a:r>
            <a:r>
              <a:rPr lang="en-US" dirty="0" err="1" smtClean="0"/>
              <a:t>appendMessage</a:t>
            </a:r>
            <a:r>
              <a:rPr lang="en-US" dirty="0" smtClean="0"/>
              <a:t>(                    </a:t>
            </a:r>
          </a:p>
          <a:p>
            <a:r>
              <a:rPr lang="en-US" dirty="0"/>
              <a:t>	</a:t>
            </a:r>
            <a:r>
              <a:rPr lang="en-US" b="1" dirty="0" smtClean="0">
                <a:solidFill>
                  <a:schemeClr val="tx2"/>
                </a:solidFill>
              </a:rPr>
              <a:t>new</a:t>
            </a:r>
            <a:r>
              <a:rPr lang="en-US" dirty="0" smtClean="0"/>
              <a:t> </a:t>
            </a:r>
            <a:r>
              <a:rPr lang="en-US" dirty="0" err="1" smtClean="0"/>
              <a:t>OntoWiki_Message</a:t>
            </a:r>
            <a:r>
              <a:rPr lang="en-US" dirty="0" smtClean="0"/>
              <a:t>(</a:t>
            </a:r>
          </a:p>
          <a:p>
            <a:r>
              <a:rPr lang="en-US" dirty="0">
                <a:solidFill>
                  <a:schemeClr val="tx1">
                    <a:lumMod val="50000"/>
                    <a:lumOff val="50000"/>
                  </a:schemeClr>
                </a:solidFill>
              </a:rPr>
              <a:t>	</a:t>
            </a:r>
            <a:r>
              <a:rPr lang="en-US" dirty="0" smtClean="0">
                <a:solidFill>
                  <a:schemeClr val="tx1">
                    <a:lumMod val="50000"/>
                    <a:lumOff val="50000"/>
                  </a:schemeClr>
                </a:solidFill>
              </a:rPr>
              <a:t>'No statement was selected. Please select statement(s) for review'</a:t>
            </a:r>
            <a:r>
              <a:rPr lang="en-US" dirty="0" smtClean="0"/>
              <a:t>, 	</a:t>
            </a:r>
            <a:r>
              <a:rPr lang="en-US" dirty="0" err="1" smtClean="0"/>
              <a:t>OntoWiki_Message</a:t>
            </a:r>
            <a:r>
              <a:rPr lang="en-US" dirty="0" smtClean="0"/>
              <a:t>::ERROR)</a:t>
            </a:r>
          </a:p>
          <a:p>
            <a:r>
              <a:rPr lang="en-US" dirty="0" smtClean="0"/>
              <a: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458200" cy="4754563"/>
          </a:xfrm>
        </p:spPr>
        <p:txBody>
          <a:bodyPr/>
          <a:lstStyle/>
          <a:p>
            <a:r>
              <a:rPr lang="en-US" dirty="0" smtClean="0"/>
              <a:t>CSS</a:t>
            </a:r>
            <a:r>
              <a:rPr lang="en-US" dirty="0"/>
              <a:t>, JavaScript, images, templates</a:t>
            </a:r>
          </a:p>
          <a:p>
            <a:r>
              <a:rPr lang="en-US" dirty="0" smtClean="0"/>
              <a:t>Allow </a:t>
            </a:r>
            <a:r>
              <a:rPr lang="en-US" dirty="0"/>
              <a:t>to modify way </a:t>
            </a:r>
            <a:r>
              <a:rPr lang="en-US" dirty="0" err="1"/>
              <a:t>OntoWiki</a:t>
            </a:r>
            <a:r>
              <a:rPr lang="en-US" dirty="0"/>
              <a:t> </a:t>
            </a:r>
            <a:r>
              <a:rPr lang="en-US" dirty="0" smtClean="0"/>
              <a:t>displays things</a:t>
            </a:r>
            <a:endParaRPr lang="en-US" dirty="0"/>
          </a:p>
          <a:p>
            <a:r>
              <a:rPr lang="en-US" dirty="0" smtClean="0"/>
              <a:t>Behavior </a:t>
            </a:r>
            <a:r>
              <a:rPr lang="en-US" dirty="0"/>
              <a:t>&amp; look applied to CSS classes</a:t>
            </a:r>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smtClean="0"/>
              <a:t>Themes</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5257800"/>
          </a:xfrm>
        </p:spPr>
        <p:txBody>
          <a:bodyPr/>
          <a:lstStyle/>
          <a:p>
            <a:r>
              <a:rPr lang="en-US" dirty="0" smtClean="0"/>
              <a:t>Uses </a:t>
            </a:r>
            <a:r>
              <a:rPr lang="en-US" dirty="0"/>
              <a:t>generic </a:t>
            </a:r>
            <a:r>
              <a:rPr lang="en-US" dirty="0" smtClean="0"/>
              <a:t>classes</a:t>
            </a:r>
          </a:p>
          <a:p>
            <a:pPr lvl="1"/>
            <a:r>
              <a:rPr lang="en-US" dirty="0" smtClean="0"/>
              <a:t>Windows</a:t>
            </a:r>
          </a:p>
          <a:p>
            <a:pPr lvl="1"/>
            <a:r>
              <a:rPr lang="en-US" dirty="0" smtClean="0"/>
              <a:t>Drop-down &amp; context menus</a:t>
            </a:r>
          </a:p>
          <a:p>
            <a:pPr lvl="1"/>
            <a:r>
              <a:rPr lang="en-US" dirty="0" smtClean="0"/>
              <a:t>Tabbed content</a:t>
            </a:r>
          </a:p>
          <a:p>
            <a:pPr lvl="1"/>
            <a:r>
              <a:rPr lang="en-US" dirty="0" smtClean="0"/>
              <a:t>Message boxes</a:t>
            </a:r>
          </a:p>
          <a:p>
            <a:pPr lvl="1"/>
            <a:r>
              <a:rPr lang="en-US" dirty="0" smtClean="0"/>
              <a:t>Tables, lists</a:t>
            </a:r>
            <a:endParaRPr lang="en-US" dirty="0"/>
          </a:p>
        </p:txBody>
      </p:sp>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p>
            <a:pPr lvl="0" algn="ctr">
              <a:spcBef>
                <a:spcPct val="0"/>
              </a:spcBef>
            </a:pPr>
            <a:r>
              <a:rPr lang="en-US" sz="3600" i="1" dirty="0" smtClean="0"/>
              <a:t>CSS Framework</a:t>
            </a:r>
            <a:endParaRPr kumimoji="0" lang="en-US" sz="3600" b="0" i="1"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686800" cy="4754563"/>
          </a:xfrm>
        </p:spPr>
        <p:txBody>
          <a:bodyPr/>
          <a:lstStyle/>
          <a:p>
            <a:r>
              <a:rPr lang="en-US" dirty="0" smtClean="0"/>
              <a:t>Structured </a:t>
            </a:r>
            <a:r>
              <a:rPr lang="en-US" dirty="0"/>
              <a:t>data is available in rendered HTML </a:t>
            </a:r>
            <a:r>
              <a:rPr lang="en-US" dirty="0" smtClean="0"/>
              <a:t>code</a:t>
            </a:r>
          </a:p>
          <a:p>
            <a:r>
              <a:rPr lang="en-US" dirty="0" smtClean="0"/>
              <a:t>Editing widgets based on extracted statements</a:t>
            </a:r>
            <a:endParaRPr lang="en-US" dirty="0"/>
          </a:p>
          <a:p>
            <a:r>
              <a:rPr lang="en-US" dirty="0" smtClean="0"/>
              <a:t>Can </a:t>
            </a:r>
            <a:r>
              <a:rPr lang="en-US" dirty="0"/>
              <a:t>probably work on more than </a:t>
            </a:r>
            <a:r>
              <a:rPr lang="en-US" dirty="0" smtClean="0"/>
              <a:t>one statement</a:t>
            </a:r>
            <a:endParaRPr lang="en-US" dirty="0"/>
          </a:p>
        </p:txBody>
      </p:sp>
      <p:sp>
        <p:nvSpPr>
          <p:cNvPr id="4" name="Title 1"/>
          <p:cNvSpPr txBox="1">
            <a:spLocks/>
          </p:cNvSpPr>
          <p:nvPr/>
        </p:nvSpPr>
        <p:spPr>
          <a:xfrm>
            <a:off x="609600" y="427038"/>
            <a:ext cx="8229600" cy="944562"/>
          </a:xfrm>
          <a:prstGeom prst="rect">
            <a:avLst/>
          </a:prstGeom>
        </p:spPr>
        <p:txBody>
          <a:bodyPr vert="horz" lIns="91440" tIns="45720" rIns="91440" bIns="45720" rtlCol="0" anchor="ctr">
            <a:normAutofit fontScale="97500"/>
          </a:bodyPr>
          <a:lstStyle/>
          <a:p>
            <a:pPr lvl="0" algn="ctr">
              <a:spcBef>
                <a:spcPct val="0"/>
              </a:spcBef>
            </a:pPr>
            <a:r>
              <a:rPr lang="en-US" sz="3600" i="1" dirty="0" err="1"/>
              <a:t>RDFa</a:t>
            </a:r>
            <a:r>
              <a:rPr lang="en-US" sz="3600" i="1" dirty="0"/>
              <a:t> </a:t>
            </a:r>
            <a:r>
              <a:rPr lang="en-US" sz="3600" i="1" dirty="0" smtClean="0"/>
              <a:t>widgets</a:t>
            </a:r>
          </a:p>
        </p:txBody>
      </p:sp>
      <p:pic>
        <p:nvPicPr>
          <p:cNvPr id="11266" name="Picture 2"/>
          <p:cNvPicPr>
            <a:picLocks noChangeAspect="1" noChangeArrowheads="1"/>
          </p:cNvPicPr>
          <p:nvPr/>
        </p:nvPicPr>
        <p:blipFill>
          <a:blip r:embed="rId2" cstate="print"/>
          <a:srcRect/>
          <a:stretch>
            <a:fillRect/>
          </a:stretch>
        </p:blipFill>
        <p:spPr bwMode="auto">
          <a:xfrm>
            <a:off x="2971800" y="3124200"/>
            <a:ext cx="3200400" cy="3200400"/>
          </a:xfrm>
          <a:prstGeom prst="rect">
            <a:avLst/>
          </a:prstGeom>
          <a:noFill/>
          <a:ln w="9525">
            <a:noFill/>
            <a:miter lim="800000"/>
            <a:headEnd/>
            <a:tailEnd/>
          </a:ln>
        </p:spPr>
      </p:pic>
      <p:sp>
        <p:nvSpPr>
          <p:cNvPr id="6" name="Rectangle 5"/>
          <p:cNvSpPr/>
          <p:nvPr/>
        </p:nvSpPr>
        <p:spPr>
          <a:xfrm>
            <a:off x="2971800" y="3352800"/>
            <a:ext cx="1097280" cy="457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971800" y="3810000"/>
            <a:ext cx="2834640" cy="1828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3" name="Content Placeholder 2"/>
          <p:cNvSpPr>
            <a:spLocks noGrp="1"/>
          </p:cNvSpPr>
          <p:nvPr>
            <p:ph idx="1"/>
          </p:nvPr>
        </p:nvSpPr>
        <p:spPr/>
        <p:txBody>
          <a:bodyPr/>
          <a:lstStyle/>
          <a:p>
            <a:r>
              <a:rPr lang="en-US" dirty="0" smtClean="0"/>
              <a:t>UC3 modifications in three key areas</a:t>
            </a:r>
          </a:p>
          <a:p>
            <a:pPr lvl="1"/>
            <a:r>
              <a:rPr lang="en-US" dirty="0" smtClean="0"/>
              <a:t>Instance creation</a:t>
            </a:r>
          </a:p>
          <a:p>
            <a:pPr lvl="1"/>
            <a:r>
              <a:rPr lang="en-US" dirty="0" smtClean="0"/>
              <a:t>Review</a:t>
            </a:r>
          </a:p>
          <a:p>
            <a:pPr lvl="1"/>
            <a:r>
              <a:rPr lang="en-US" dirty="0" smtClean="0"/>
              <a:t>User profile</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10:45 – 11:45</a:t>
                      </a:r>
                      <a:endParaRPr lang="en-US" i="1" dirty="0"/>
                    </a:p>
                  </a:txBody>
                  <a:tcPr/>
                </a:tc>
                <a:tc>
                  <a:txBody>
                    <a:bodyPr/>
                    <a:lstStyle/>
                    <a:p>
                      <a:r>
                        <a:rPr lang="en-US" i="1" dirty="0" smtClean="0"/>
                        <a:t>Code walk-through</a:t>
                      </a:r>
                      <a:endParaRPr lang="en-US" i="1" dirty="0"/>
                    </a:p>
                  </a:txBody>
                  <a:tcPr/>
                </a:tc>
              </a:tr>
              <a:tr h="370840">
                <a:tc>
                  <a:txBody>
                    <a:bodyPr/>
                    <a:lstStyle/>
                    <a:p>
                      <a:endParaRPr lang="en-US" dirty="0"/>
                    </a:p>
                  </a:txBody>
                  <a:tcPr>
                    <a:noFill/>
                  </a:tcPr>
                </a:tc>
                <a:tc>
                  <a:txBody>
                    <a:bodyPr/>
                    <a:lstStyle/>
                    <a:p>
                      <a:r>
                        <a:rPr lang="en-US" b="1" dirty="0" smtClean="0"/>
                        <a:t>11:45 – 12:00</a:t>
                      </a:r>
                      <a:endParaRPr lang="en-US" b="1" dirty="0"/>
                    </a:p>
                  </a:txBody>
                  <a:tcPr/>
                </a:tc>
                <a:tc>
                  <a:txBody>
                    <a:bodyPr/>
                    <a:lstStyle/>
                    <a:p>
                      <a:r>
                        <a:rPr lang="en-US" b="1" dirty="0" smtClean="0"/>
                        <a:t>Questions and discussion</a:t>
                      </a:r>
                      <a:endParaRPr lang="en-US" b="1"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dirty="0" smtClean="0"/>
                        <a:t>12:00 – 13:00</a:t>
                      </a:r>
                      <a:endParaRPr lang="en-US"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discussion</a:t>
            </a:r>
            <a:endParaRPr lang="en-US" dirty="0"/>
          </a:p>
        </p:txBody>
      </p:sp>
      <p:pic>
        <p:nvPicPr>
          <p:cNvPr id="3" name="Picture 2"/>
          <p:cNvPicPr>
            <a:picLocks noChangeAspect="1" noChangeArrowheads="1"/>
          </p:cNvPicPr>
          <p:nvPr/>
        </p:nvPicPr>
        <p:blipFill>
          <a:blip r:embed="rId2" cstate="screen"/>
          <a:srcRect/>
          <a:stretch>
            <a:fillRect/>
          </a:stretch>
        </p:blipFill>
        <p:spPr bwMode="auto">
          <a:xfrm>
            <a:off x="2057400" y="1600199"/>
            <a:ext cx="5029200" cy="4555739"/>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10:45 – 11:45</a:t>
                      </a:r>
                      <a:endParaRPr lang="en-US" i="1" dirty="0"/>
                    </a:p>
                  </a:txBody>
                  <a:tcPr/>
                </a:tc>
                <a:tc>
                  <a:txBody>
                    <a:bodyPr/>
                    <a:lstStyle/>
                    <a:p>
                      <a:r>
                        <a:rPr lang="en-US" i="1" dirty="0" smtClean="0"/>
                        <a:t>Code walk-through</a:t>
                      </a:r>
                      <a:endParaRPr lang="en-US"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11:45 – 12:00</a:t>
                      </a:r>
                      <a:endParaRPr lang="en-US" i="1" dirty="0"/>
                    </a:p>
                  </a:txBody>
                  <a:tcPr/>
                </a:tc>
                <a:tc>
                  <a:txBody>
                    <a:bodyPr/>
                    <a:lstStyle/>
                    <a:p>
                      <a:r>
                        <a:rPr lang="en-US" i="1" dirty="0" smtClean="0"/>
                        <a:t>Questions and discussion</a:t>
                      </a:r>
                      <a:endParaRPr lang="en-US" i="1" dirty="0"/>
                    </a:p>
                  </a:txBody>
                  <a:tcPr/>
                </a:tc>
              </a:tr>
              <a:tr h="370840">
                <a:tc>
                  <a:txBody>
                    <a:bodyPr/>
                    <a:lstStyle/>
                    <a:p>
                      <a:pPr>
                        <a:spcBef>
                          <a:spcPts val="600"/>
                        </a:spcBef>
                        <a:spcAft>
                          <a:spcPts val="600"/>
                        </a:spcAft>
                      </a:pPr>
                      <a:endParaRPr lang="en-US" dirty="0"/>
                    </a:p>
                  </a:txBody>
                  <a:tcPr>
                    <a:noFill/>
                  </a:tcPr>
                </a:tc>
                <a:tc>
                  <a:txBody>
                    <a:bodyPr/>
                    <a:lstStyle/>
                    <a:p>
                      <a:pPr>
                        <a:spcBef>
                          <a:spcPts val="600"/>
                        </a:spcBef>
                        <a:spcAft>
                          <a:spcPts val="600"/>
                        </a:spcAft>
                      </a:pPr>
                      <a:r>
                        <a:rPr lang="en-US" b="1" dirty="0" smtClean="0"/>
                        <a:t>12:00 – 13:00</a:t>
                      </a:r>
                      <a:endParaRPr lang="en-US" b="1" dirty="0"/>
                    </a:p>
                  </a:txBody>
                  <a:tcPr/>
                </a:tc>
                <a:tc>
                  <a:txBody>
                    <a:bodyPr/>
                    <a:lstStyle/>
                    <a:p>
                      <a:pPr>
                        <a:spcBef>
                          <a:spcPts val="600"/>
                        </a:spcBef>
                        <a:spcAft>
                          <a:spcPts val="600"/>
                        </a:spcAft>
                      </a:pPr>
                      <a:r>
                        <a:rPr lang="en-US" b="1" i="1" dirty="0" smtClean="0"/>
                        <a:t>Lunch</a:t>
                      </a:r>
                      <a:endParaRPr lang="en-US" b="1" i="1" dirty="0"/>
                    </a:p>
                  </a:txBody>
                  <a:tcPr/>
                </a:tc>
              </a:tr>
              <a:tr h="370840">
                <a:tc>
                  <a:txBody>
                    <a:bodyPr/>
                    <a:lstStyle/>
                    <a:p>
                      <a:endParaRPr lang="en-US" dirty="0"/>
                    </a:p>
                  </a:txBody>
                  <a:tcPr>
                    <a:noFill/>
                  </a:tcPr>
                </a:tc>
                <a:tc>
                  <a:txBody>
                    <a:bodyPr/>
                    <a:lstStyle/>
                    <a:p>
                      <a:r>
                        <a:rPr lang="en-US" dirty="0" smtClean="0"/>
                        <a:t>13:00</a:t>
                      </a:r>
                      <a:r>
                        <a:rPr lang="en-US" baseline="0" dirty="0" smtClean="0"/>
                        <a:t> </a:t>
                      </a:r>
                      <a:r>
                        <a:rPr lang="en-US" dirty="0" smtClean="0"/>
                        <a:t>– 13:45</a:t>
                      </a:r>
                      <a:endParaRPr lang="en-US" dirty="0"/>
                    </a:p>
                  </a:txBody>
                  <a:tcPr/>
                </a:tc>
                <a:tc>
                  <a:txBody>
                    <a:bodyPr/>
                    <a:lstStyle/>
                    <a:p>
                      <a:r>
                        <a:rPr lang="en-US" dirty="0" smtClean="0"/>
                        <a:t>Ontological models</a:t>
                      </a:r>
                      <a:endParaRPr lang="en-US"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10:45 – 11:45</a:t>
                      </a:r>
                      <a:endParaRPr lang="en-US" i="1" dirty="0"/>
                    </a:p>
                  </a:txBody>
                  <a:tcPr/>
                </a:tc>
                <a:tc>
                  <a:txBody>
                    <a:bodyPr/>
                    <a:lstStyle/>
                    <a:p>
                      <a:r>
                        <a:rPr lang="en-US" i="1" dirty="0" smtClean="0"/>
                        <a:t>Code walk-through</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11:45 – 12:00</a:t>
                      </a:r>
                      <a:endParaRPr lang="en-US" i="1" dirty="0"/>
                    </a:p>
                  </a:txBody>
                  <a:tcPr/>
                </a:tc>
                <a:tc>
                  <a:txBody>
                    <a:bodyPr/>
                    <a:lstStyle/>
                    <a:p>
                      <a:r>
                        <a:rPr lang="en-US" i="1" dirty="0" smtClean="0"/>
                        <a:t>Questions and discussion</a:t>
                      </a:r>
                      <a:endParaRPr lang="en-US" i="1" dirty="0"/>
                    </a:p>
                  </a:txBody>
                  <a:tcPr/>
                </a:tc>
              </a:tr>
              <a:tr h="370840">
                <a:tc>
                  <a:txBody>
                    <a:bodyPr/>
                    <a:lstStyle/>
                    <a:p>
                      <a:pPr>
                        <a:spcBef>
                          <a:spcPts val="600"/>
                        </a:spcBef>
                        <a:spcAft>
                          <a:spcPts val="600"/>
                        </a:spcAft>
                      </a:pPr>
                      <a:r>
                        <a:rPr lang="en-US" dirty="0" smtClean="0">
                          <a:sym typeface="Wingdings"/>
                        </a:rPr>
                        <a:t></a:t>
                      </a:r>
                      <a:endParaRPr lang="en-US" dirty="0"/>
                    </a:p>
                  </a:txBody>
                  <a:tcPr>
                    <a:noFill/>
                  </a:tcPr>
                </a:tc>
                <a:tc>
                  <a:txBody>
                    <a:bodyPr/>
                    <a:lstStyle/>
                    <a:p>
                      <a:pPr>
                        <a:spcBef>
                          <a:spcPts val="600"/>
                        </a:spcBef>
                        <a:spcAft>
                          <a:spcPts val="600"/>
                        </a:spcAft>
                      </a:pPr>
                      <a:r>
                        <a:rPr lang="en-US" i="1" dirty="0" smtClean="0"/>
                        <a:t>12:00 – 13:00</a:t>
                      </a:r>
                      <a:endParaRPr lang="en-US" i="1"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endParaRPr lang="en-US" dirty="0"/>
                    </a:p>
                  </a:txBody>
                  <a:tcPr>
                    <a:noFill/>
                  </a:tcPr>
                </a:tc>
                <a:tc>
                  <a:txBody>
                    <a:bodyPr/>
                    <a:lstStyle/>
                    <a:p>
                      <a:r>
                        <a:rPr lang="en-US" b="1" dirty="0" smtClean="0"/>
                        <a:t>13:00</a:t>
                      </a:r>
                      <a:r>
                        <a:rPr lang="en-US" b="1" baseline="0" dirty="0" smtClean="0"/>
                        <a:t> </a:t>
                      </a:r>
                      <a:r>
                        <a:rPr lang="en-US" b="1" dirty="0" smtClean="0"/>
                        <a:t>– 13:45</a:t>
                      </a:r>
                      <a:endParaRPr lang="en-US" b="1" dirty="0"/>
                    </a:p>
                  </a:txBody>
                  <a:tcPr/>
                </a:tc>
                <a:tc>
                  <a:txBody>
                    <a:bodyPr/>
                    <a:lstStyle/>
                    <a:p>
                      <a:r>
                        <a:rPr lang="en-US" b="1" dirty="0" smtClean="0"/>
                        <a:t>Ontological models</a:t>
                      </a:r>
                      <a:endParaRPr lang="en-US" b="1" dirty="0"/>
                    </a:p>
                  </a:txBody>
                  <a:tcPr/>
                </a:tc>
              </a:tr>
              <a:tr h="370840">
                <a:tc>
                  <a:txBody>
                    <a:bodyPr/>
                    <a:lstStyle/>
                    <a:p>
                      <a:endParaRPr lang="en-US" dirty="0"/>
                    </a:p>
                  </a:txBody>
                  <a:tcPr>
                    <a:noFill/>
                  </a:tcPr>
                </a:tc>
                <a:tc>
                  <a:txBody>
                    <a:bodyPr/>
                    <a:lstStyle/>
                    <a:p>
                      <a:r>
                        <a:rPr lang="en-US" dirty="0" smtClean="0"/>
                        <a:t>13:45</a:t>
                      </a:r>
                      <a:r>
                        <a:rPr lang="en-US" baseline="0" dirty="0" smtClean="0"/>
                        <a:t> </a:t>
                      </a:r>
                      <a:r>
                        <a:rPr lang="en-US" dirty="0" smtClean="0"/>
                        <a:t>– 14:15</a:t>
                      </a:r>
                      <a:endParaRPr lang="en-US" dirty="0"/>
                    </a:p>
                  </a:txBody>
                  <a:tcPr/>
                </a:tc>
                <a:tc>
                  <a:txBody>
                    <a:bodyPr/>
                    <a:lstStyle/>
                    <a:p>
                      <a:r>
                        <a:rPr lang="en-US" dirty="0" smtClean="0"/>
                        <a:t>Administrative procedures</a:t>
                      </a:r>
                      <a:endParaRPr lang="en-US"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formats?</a:t>
            </a:r>
            <a:endParaRPr lang="en-US" dirty="0"/>
          </a:p>
        </p:txBody>
      </p:sp>
      <p:sp>
        <p:nvSpPr>
          <p:cNvPr id="3" name="Content Placeholder 2"/>
          <p:cNvSpPr>
            <a:spLocks noGrp="1"/>
          </p:cNvSpPr>
          <p:nvPr>
            <p:ph idx="1"/>
          </p:nvPr>
        </p:nvSpPr>
        <p:spPr/>
        <p:txBody>
          <a:bodyPr/>
          <a:lstStyle/>
          <a:p>
            <a:r>
              <a:rPr lang="en-US" dirty="0" smtClean="0"/>
              <a:t>There are many necessary preservation activities that can be usefully performed on bits </a:t>
            </a:r>
            <a:r>
              <a:rPr lang="en-US" i="1" dirty="0" smtClean="0"/>
              <a:t>qua</a:t>
            </a:r>
            <a:r>
              <a:rPr lang="en-US" dirty="0" smtClean="0"/>
              <a:t> bits</a:t>
            </a:r>
          </a:p>
          <a:p>
            <a:r>
              <a:rPr lang="en-US" dirty="0" smtClean="0"/>
              <a:t>to preserve </a:t>
            </a:r>
            <a:r>
              <a:rPr lang="en-US" i="1" dirty="0" smtClean="0"/>
              <a:t>information</a:t>
            </a:r>
            <a:r>
              <a:rPr lang="en-US" dirty="0" smtClean="0"/>
              <a:t> you most act on  </a:t>
            </a:r>
            <a:r>
              <a:rPr lang="en-US" i="1" dirty="0" smtClean="0"/>
              <a:t>formatted</a:t>
            </a:r>
            <a:r>
              <a:rPr lang="en-US" dirty="0" smtClean="0"/>
              <a:t> bits and know what those formats represent</a:t>
            </a:r>
          </a:p>
          <a:p>
            <a:pPr lvl="1">
              <a:spcAft>
                <a:spcPts val="0"/>
              </a:spcAft>
            </a:pPr>
            <a:r>
              <a:rPr lang="en-US" dirty="0" smtClean="0"/>
              <a:t>Preservation of content syntax </a:t>
            </a:r>
            <a:r>
              <a:rPr lang="en-US" i="1" dirty="0" smtClean="0"/>
              <a:t>and</a:t>
            </a:r>
            <a:r>
              <a:rPr lang="en-US" dirty="0" smtClean="0"/>
              <a:t> semantics</a:t>
            </a:r>
          </a:p>
          <a:p>
            <a:pPr lvl="1" indent="1588">
              <a:buNone/>
            </a:pPr>
            <a:r>
              <a:rPr lang="en-US" sz="2000" dirty="0" smtClean="0"/>
              <a:t>(both the </a:t>
            </a:r>
            <a:r>
              <a:rPr lang="en-US" sz="2000" i="1" dirty="0" smtClean="0"/>
              <a:t>structure</a:t>
            </a:r>
            <a:r>
              <a:rPr lang="en-US" sz="2000" dirty="0" smtClean="0"/>
              <a:t> and </a:t>
            </a:r>
            <a:r>
              <a:rPr lang="en-US" sz="2000" i="1" dirty="0" smtClean="0"/>
              <a:t>meaning</a:t>
            </a:r>
            <a:r>
              <a:rPr lang="en-US" sz="2000" dirty="0" smtClean="0"/>
              <a:t> of the digital representation)</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4495800" y="4350014"/>
            <a:ext cx="2733883" cy="1819275"/>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pic>
        <p:nvPicPr>
          <p:cNvPr id="5" name="Picture 2"/>
          <p:cNvPicPr>
            <a:picLocks noChangeAspect="1" noChangeArrowheads="1"/>
          </p:cNvPicPr>
          <p:nvPr/>
        </p:nvPicPr>
        <p:blipFill>
          <a:blip r:embed="rId3" cstate="print"/>
          <a:srcRect/>
          <a:stretch>
            <a:fillRect/>
          </a:stretch>
        </p:blipFill>
        <p:spPr bwMode="auto">
          <a:xfrm>
            <a:off x="1905000" y="4343400"/>
            <a:ext cx="1752600" cy="1831711"/>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Ontological Models</a:t>
            </a:r>
            <a:endParaRPr lang="en-US" dirty="0"/>
          </a:p>
        </p:txBody>
      </p:sp>
      <p:sp>
        <p:nvSpPr>
          <p:cNvPr id="3" name="Content Placeholder 2"/>
          <p:cNvSpPr>
            <a:spLocks noGrp="1"/>
          </p:cNvSpPr>
          <p:nvPr>
            <p:ph idx="1"/>
          </p:nvPr>
        </p:nvSpPr>
        <p:spPr/>
        <p:txBody>
          <a:bodyPr>
            <a:normAutofit/>
          </a:bodyPr>
          <a:lstStyle/>
          <a:p>
            <a:r>
              <a:rPr lang="en-US" dirty="0" smtClean="0"/>
              <a:t>Overview</a:t>
            </a:r>
          </a:p>
          <a:p>
            <a:pPr lvl="1"/>
            <a:r>
              <a:rPr lang="en-US" dirty="0" smtClean="0"/>
              <a:t>Purpose</a:t>
            </a:r>
          </a:p>
          <a:p>
            <a:pPr lvl="1"/>
            <a:r>
              <a:rPr lang="en-US" dirty="0" smtClean="0"/>
              <a:t>Model documentation</a:t>
            </a:r>
          </a:p>
          <a:p>
            <a:pPr lvl="1"/>
            <a:r>
              <a:rPr lang="en-US" dirty="0" smtClean="0"/>
              <a:t>Ontology repositories</a:t>
            </a:r>
          </a:p>
          <a:p>
            <a:r>
              <a:rPr lang="en-US" dirty="0" smtClean="0"/>
              <a:t>Design decisions</a:t>
            </a:r>
          </a:p>
          <a:p>
            <a:pPr lvl="1"/>
            <a:r>
              <a:rPr lang="en-US" dirty="0" smtClean="0"/>
              <a:t>Naming conventions, identifiers, URI construction</a:t>
            </a:r>
          </a:p>
          <a:p>
            <a:pPr lvl="1"/>
            <a:r>
              <a:rPr lang="en-US" dirty="0" smtClean="0"/>
              <a:t>Design patterns</a:t>
            </a:r>
          </a:p>
          <a:p>
            <a:pPr lvl="1"/>
            <a:r>
              <a:rPr lang="en-US" dirty="0" smtClean="0"/>
              <a:t>Additional integration</a:t>
            </a:r>
          </a:p>
          <a:p>
            <a:pPr>
              <a:buNone/>
            </a:pPr>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Ontological Models</a:t>
            </a:r>
            <a:endParaRPr lang="en-US" dirty="0"/>
          </a:p>
        </p:txBody>
      </p:sp>
      <p:sp>
        <p:nvSpPr>
          <p:cNvPr id="3" name="Content Placeholder 2"/>
          <p:cNvSpPr>
            <a:spLocks noGrp="1"/>
          </p:cNvSpPr>
          <p:nvPr>
            <p:ph idx="1"/>
          </p:nvPr>
        </p:nvSpPr>
        <p:spPr/>
        <p:txBody>
          <a:bodyPr>
            <a:normAutofit/>
          </a:bodyPr>
          <a:lstStyle/>
          <a:p>
            <a:pPr>
              <a:buNone/>
            </a:pPr>
            <a:endParaRPr lang="en-US" dirty="0" smtClean="0"/>
          </a:p>
          <a:p>
            <a:endParaRPr lang="en-US" dirty="0" smtClean="0"/>
          </a:p>
          <a:p>
            <a:endParaRPr lang="en-US" dirty="0" smtClean="0"/>
          </a:p>
          <a:p>
            <a:endParaRPr lang="en-US" dirty="0" smtClean="0"/>
          </a:p>
          <a:p>
            <a:endParaRPr lang="en-US" dirty="0"/>
          </a:p>
        </p:txBody>
      </p:sp>
      <p:pic>
        <p:nvPicPr>
          <p:cNvPr id="4" name="Picture 3" descr="ryan_schema.jpg"/>
          <p:cNvPicPr>
            <a:picLocks noChangeAspect="1"/>
          </p:cNvPicPr>
          <p:nvPr/>
        </p:nvPicPr>
        <p:blipFill>
          <a:blip r:embed="rId3" cstate="print"/>
          <a:stretch>
            <a:fillRect/>
          </a:stretch>
        </p:blipFill>
        <p:spPr>
          <a:xfrm>
            <a:off x="1447800" y="1600200"/>
            <a:ext cx="6350000" cy="4229100"/>
          </a:xfrm>
          <a:prstGeom prst="rect">
            <a:avLst/>
          </a:prstGeom>
        </p:spPr>
      </p:pic>
      <p:sp>
        <p:nvSpPr>
          <p:cNvPr id="5" name="TextBox 4"/>
          <p:cNvSpPr txBox="1"/>
          <p:nvPr/>
        </p:nvSpPr>
        <p:spPr>
          <a:xfrm>
            <a:off x="5275433" y="6611779"/>
            <a:ext cx="3868567" cy="246221"/>
          </a:xfrm>
          <a:prstGeom prst="rect">
            <a:avLst/>
          </a:prstGeom>
          <a:noFill/>
        </p:spPr>
        <p:txBody>
          <a:bodyPr wrap="none" rtlCol="0">
            <a:spAutoFit/>
          </a:bodyPr>
          <a:lstStyle/>
          <a:p>
            <a:r>
              <a:rPr lang="en-US" sz="1000" dirty="0" smtClean="0"/>
              <a:t>Source: http://programmerryangosling.tumblr.com/post/14727789533</a:t>
            </a:r>
            <a:endParaRPr lang="en-US" sz="10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Overview</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r>
              <a:rPr lang="en-US" dirty="0" smtClean="0"/>
              <a:t>System configuration and administration</a:t>
            </a:r>
          </a:p>
          <a:p>
            <a:pPr lvl="1"/>
            <a:r>
              <a:rPr lang="en-US" dirty="0" smtClean="0"/>
              <a:t>Defines actions, roles, access control</a:t>
            </a:r>
          </a:p>
          <a:p>
            <a:r>
              <a:rPr lang="en-US" dirty="0" smtClean="0"/>
              <a:t>Profile</a:t>
            </a:r>
          </a:p>
          <a:p>
            <a:pPr lvl="1"/>
            <a:r>
              <a:rPr lang="en-US" dirty="0" smtClean="0"/>
              <a:t>Allows anonymous read-only access to public profile for provenance purposes</a:t>
            </a:r>
          </a:p>
          <a:p>
            <a:r>
              <a:rPr lang="en-US" dirty="0" smtClean="0"/>
              <a:t>UDFRS/ UDFR</a:t>
            </a:r>
          </a:p>
          <a:p>
            <a:pPr lvl="1"/>
            <a:r>
              <a:rPr lang="en-US" dirty="0" smtClean="0"/>
              <a:t>Defines core schema and data for registered ob </a:t>
            </a:r>
            <a:r>
              <a:rPr lang="en-US" dirty="0" err="1" smtClean="0"/>
              <a:t>jects</a:t>
            </a:r>
            <a:endParaRPr lang="en-US" dirty="0" smtClean="0"/>
          </a:p>
          <a:p>
            <a:r>
              <a:rPr lang="en-US" dirty="0" smtClean="0"/>
              <a:t>Imported external models</a:t>
            </a:r>
          </a:p>
          <a:p>
            <a:pPr lvl="1">
              <a:spcAft>
                <a:spcPts val="600"/>
              </a:spcAft>
            </a:pPr>
            <a:r>
              <a:rPr lang="en-US" dirty="0" smtClean="0"/>
              <a:t>Enable semantic relationships, e.g., RDFS, OWL, SKOS</a:t>
            </a:r>
          </a:p>
          <a:p>
            <a:pPr lvl="1">
              <a:spcAft>
                <a:spcPts val="600"/>
              </a:spcAft>
            </a:pPr>
            <a:r>
              <a:rPr lang="en-US" dirty="0" smtClean="0"/>
              <a:t>Define descriptions, e.g., DC, </a:t>
            </a:r>
            <a:r>
              <a:rPr lang="en-US" dirty="0" err="1" smtClean="0"/>
              <a:t>Dcterms</a:t>
            </a:r>
            <a:endParaRPr lang="en-US" dirty="0" smtClean="0"/>
          </a:p>
          <a:p>
            <a:pPr lvl="1">
              <a:spcAft>
                <a:spcPts val="600"/>
              </a:spcAft>
            </a:pPr>
            <a:r>
              <a:rPr lang="en-US" dirty="0" smtClean="0"/>
              <a:t>Integrate vocabularies, e.g., MADSRDF, MIME</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Ontowiki</a:t>
            </a:r>
            <a:r>
              <a:rPr lang="en-US" dirty="0" smtClean="0"/>
              <a:t> </a:t>
            </a:r>
            <a:r>
              <a:rPr lang="en-US" dirty="0" err="1" smtClean="0"/>
              <a:t>Config</a:t>
            </a:r>
            <a:r>
              <a:rPr lang="en-US" dirty="0" smtClean="0"/>
              <a:t> </a:t>
            </a:r>
            <a:r>
              <a:rPr lang="en-US" dirty="0" err="1" smtClean="0"/>
              <a:t>Ontologies</a:t>
            </a:r>
            <a:endParaRPr lang="en-US" dirty="0"/>
          </a:p>
        </p:txBody>
      </p:sp>
      <p:sp>
        <p:nvSpPr>
          <p:cNvPr id="3" name="Content Placeholder 2"/>
          <p:cNvSpPr>
            <a:spLocks noGrp="1"/>
          </p:cNvSpPr>
          <p:nvPr>
            <p:ph idx="1"/>
          </p:nvPr>
        </p:nvSpPr>
        <p:spPr/>
        <p:txBody>
          <a:bodyPr>
            <a:normAutofit lnSpcReduction="10000"/>
          </a:bodyPr>
          <a:lstStyle/>
          <a:p>
            <a:r>
              <a:rPr lang="en-US" dirty="0" err="1" smtClean="0"/>
              <a:t>OntoWiki</a:t>
            </a:r>
            <a:r>
              <a:rPr lang="en-US" dirty="0" smtClean="0"/>
              <a:t> system ontology (</a:t>
            </a:r>
            <a:r>
              <a:rPr lang="en-US" dirty="0" err="1" smtClean="0"/>
              <a:t>SysOnt</a:t>
            </a:r>
            <a:r>
              <a:rPr lang="en-US" dirty="0" smtClean="0"/>
              <a:t>)</a:t>
            </a:r>
          </a:p>
          <a:p>
            <a:pPr lvl="1"/>
            <a:r>
              <a:rPr lang="en-US" dirty="0" smtClean="0"/>
              <a:t>This schema model provides the vocabulary for configuration (e.g. terms for access control). </a:t>
            </a:r>
          </a:p>
          <a:p>
            <a:pPr lvl="1"/>
            <a:r>
              <a:rPr lang="en-US" dirty="0" smtClean="0"/>
              <a:t>Uses FOAF/SIOC for some profile terms</a:t>
            </a:r>
          </a:p>
          <a:p>
            <a:pPr lvl="1"/>
            <a:r>
              <a:rPr lang="en-US" dirty="0" smtClean="0"/>
              <a:t>Defined by AKSW. Used for core functionality, should not be modified</a:t>
            </a:r>
          </a:p>
          <a:p>
            <a:r>
              <a:rPr lang="en-US" dirty="0" err="1" smtClean="0"/>
              <a:t>OntoWiki</a:t>
            </a:r>
            <a:r>
              <a:rPr lang="en-US" dirty="0" smtClean="0"/>
              <a:t> system configuration (</a:t>
            </a:r>
            <a:r>
              <a:rPr lang="en-US" dirty="0" err="1" smtClean="0"/>
              <a:t>Config</a:t>
            </a:r>
            <a:r>
              <a:rPr lang="en-US" dirty="0" smtClean="0"/>
              <a:t>)</a:t>
            </a:r>
          </a:p>
          <a:p>
            <a:pPr lvl="1"/>
            <a:r>
              <a:rPr lang="en-US" dirty="0" smtClean="0"/>
              <a:t>Imports </a:t>
            </a:r>
            <a:r>
              <a:rPr lang="en-US" dirty="0" err="1" smtClean="0"/>
              <a:t>SysOnt</a:t>
            </a:r>
            <a:r>
              <a:rPr lang="en-US" dirty="0" smtClean="0"/>
              <a:t> schema model</a:t>
            </a:r>
          </a:p>
          <a:p>
            <a:pPr lvl="1"/>
            <a:r>
              <a:rPr lang="en-US" dirty="0" smtClean="0"/>
              <a:t>Used to configure model based access control (role administration)</a:t>
            </a:r>
          </a:p>
          <a:p>
            <a:pPr lvl="1"/>
            <a:r>
              <a:rPr lang="en-US" dirty="0" smtClean="0"/>
              <a:t>Also used when creating new actions and mapping actions to roles</a:t>
            </a:r>
          </a:p>
          <a:p>
            <a:endParaRPr lang="en-US" dirty="0" smtClean="0"/>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Concepts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User, includes special:</a:t>
            </a:r>
          </a:p>
          <a:p>
            <a:pPr lvl="1"/>
            <a:r>
              <a:rPr lang="en-US" dirty="0" smtClean="0"/>
              <a:t>Anonymous (not logged in)</a:t>
            </a:r>
          </a:p>
          <a:p>
            <a:pPr lvl="1"/>
            <a:r>
              <a:rPr lang="en-US" dirty="0" err="1" smtClean="0"/>
              <a:t>SuperAdmin</a:t>
            </a:r>
            <a:r>
              <a:rPr lang="en-US" dirty="0" smtClean="0"/>
              <a:t> (uses db login/pw; </a:t>
            </a:r>
            <a:r>
              <a:rPr lang="en-US" dirty="0" smtClean="0">
                <a:solidFill>
                  <a:srgbClr val="FF0000"/>
                </a:solidFill>
              </a:rPr>
              <a:t>ignores all access control </a:t>
            </a:r>
            <a:r>
              <a:rPr lang="en-US" dirty="0" err="1" smtClean="0">
                <a:solidFill>
                  <a:srgbClr val="FF0000"/>
                </a:solidFill>
              </a:rPr>
              <a:t>config</a:t>
            </a:r>
            <a:r>
              <a:rPr lang="en-US" dirty="0" smtClean="0"/>
              <a:t>)</a:t>
            </a:r>
          </a:p>
          <a:p>
            <a:r>
              <a:rPr lang="en-US" dirty="0" err="1" smtClean="0"/>
              <a:t>Usergroup</a:t>
            </a:r>
            <a:endParaRPr lang="en-US" dirty="0" smtClean="0"/>
          </a:p>
          <a:p>
            <a:pPr lvl="1"/>
            <a:r>
              <a:rPr lang="en-US" dirty="0" smtClean="0"/>
              <a:t>User can be member of 1+ groups</a:t>
            </a:r>
          </a:p>
          <a:p>
            <a:pPr lvl="1"/>
            <a:r>
              <a:rPr lang="en-US" dirty="0" smtClean="0"/>
              <a:t>All rights/restrictions of group are applied to User</a:t>
            </a:r>
          </a:p>
          <a:p>
            <a:r>
              <a:rPr lang="en-US" dirty="0" smtClean="0"/>
              <a:t>Model, includes special:</a:t>
            </a:r>
          </a:p>
          <a:p>
            <a:pPr lvl="1"/>
            <a:r>
              <a:rPr lang="en-US" dirty="0" err="1" smtClean="0"/>
              <a:t>sysont:AnyModel</a:t>
            </a:r>
            <a:r>
              <a:rPr lang="en-US" dirty="0" smtClean="0"/>
              <a:t> (any available model)</a:t>
            </a:r>
          </a:p>
          <a:p>
            <a:r>
              <a:rPr lang="en-US" dirty="0" smtClean="0"/>
              <a:t>Action</a:t>
            </a:r>
          </a:p>
          <a:p>
            <a:pPr lvl="1"/>
            <a:r>
              <a:rPr lang="en-US" dirty="0" smtClean="0"/>
              <a:t>Application-specific function or a group of functions identified by a URI</a:t>
            </a:r>
          </a:p>
          <a:p>
            <a:pPr lvl="1"/>
            <a:r>
              <a:rPr lang="en-US" dirty="0" smtClean="0"/>
              <a:t>Developers can create new action which represents </a:t>
            </a:r>
            <a:r>
              <a:rPr lang="en-US" dirty="0" err="1" smtClean="0"/>
              <a:t>plugin</a:t>
            </a:r>
            <a:r>
              <a:rPr lang="en-US" dirty="0" smtClean="0"/>
              <a:t> capabilities</a:t>
            </a:r>
          </a:p>
          <a:p>
            <a:pPr lvl="1"/>
            <a:r>
              <a:rPr lang="en-US" dirty="0" smtClean="0"/>
              <a:t>Used to manage special rights</a:t>
            </a:r>
          </a:p>
          <a:p>
            <a:pPr lvl="1"/>
            <a:r>
              <a:rPr lang="en-US" dirty="0" smtClean="0"/>
              <a:t>Includes special: </a:t>
            </a:r>
            <a:r>
              <a:rPr lang="en-US" dirty="0" err="1" smtClean="0"/>
              <a:t>sysont:AnyAction</a:t>
            </a:r>
            <a:r>
              <a:rPr lang="en-US" dirty="0" smtClean="0"/>
              <a:t> (any available action)</a:t>
            </a:r>
          </a:p>
          <a:p>
            <a:pPr lvl="1"/>
            <a:endParaRPr lang="en-US" dirty="0" smtClean="0"/>
          </a:p>
          <a:p>
            <a:pPr lvl="1"/>
            <a:endParaRPr lang="en-US" dirty="0" smtClean="0"/>
          </a:p>
          <a:p>
            <a:endParaRPr lang="en-US" dirty="0" smtClean="0"/>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a:t>
            </a:r>
            <a:endParaRPr lang="en-US" dirty="0"/>
          </a:p>
        </p:txBody>
      </p:sp>
      <p:grpSp>
        <p:nvGrpSpPr>
          <p:cNvPr id="3" name="Group 129"/>
          <p:cNvGrpSpPr/>
          <p:nvPr/>
        </p:nvGrpSpPr>
        <p:grpSpPr>
          <a:xfrm flipV="1">
            <a:off x="-1143000" y="2819400"/>
            <a:ext cx="7239000" cy="1219200"/>
            <a:chOff x="1593058" y="2353147"/>
            <a:chExt cx="4778158" cy="1219200"/>
          </a:xfrm>
        </p:grpSpPr>
        <p:sp>
          <p:nvSpPr>
            <p:cNvPr id="173" name="Arc 172"/>
            <p:cNvSpPr/>
            <p:nvPr/>
          </p:nvSpPr>
          <p:spPr>
            <a:xfrm>
              <a:off x="4128136" y="2353147"/>
              <a:ext cx="2243080" cy="1219200"/>
            </a:xfrm>
            <a:prstGeom prst="arc">
              <a:avLst>
                <a:gd name="adj1" fmla="val 15618497"/>
                <a:gd name="adj2" fmla="val 21585367"/>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p:cNvSpPr/>
            <p:nvPr/>
          </p:nvSpPr>
          <p:spPr>
            <a:xfrm>
              <a:off x="1593058" y="2353147"/>
              <a:ext cx="3581400" cy="1219200"/>
            </a:xfrm>
            <a:prstGeom prst="arc">
              <a:avLst/>
            </a:prstGeom>
            <a:ln w="38100">
              <a:solidFill>
                <a:schemeClr val="accent2">
                  <a:lumMod val="75000"/>
                </a:schemeClr>
              </a:solidFill>
              <a:headEnd type="none"/>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129"/>
          <p:cNvGrpSpPr/>
          <p:nvPr/>
        </p:nvGrpSpPr>
        <p:grpSpPr>
          <a:xfrm flipV="1">
            <a:off x="152400" y="2819400"/>
            <a:ext cx="7239000" cy="1219200"/>
            <a:chOff x="1593058" y="2353147"/>
            <a:chExt cx="4778158" cy="1219200"/>
          </a:xfrm>
        </p:grpSpPr>
        <p:sp>
          <p:nvSpPr>
            <p:cNvPr id="183" name="Arc 182"/>
            <p:cNvSpPr/>
            <p:nvPr/>
          </p:nvSpPr>
          <p:spPr>
            <a:xfrm>
              <a:off x="4128136" y="2353147"/>
              <a:ext cx="2243080" cy="1219200"/>
            </a:xfrm>
            <a:prstGeom prst="arc">
              <a:avLst>
                <a:gd name="adj1" fmla="val 15618497"/>
                <a:gd name="adj2" fmla="val 21585367"/>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1593058" y="2353147"/>
              <a:ext cx="3581400" cy="1219200"/>
            </a:xfrm>
            <a:prstGeom prst="arc">
              <a:avLst/>
            </a:prstGeom>
            <a:ln w="38100">
              <a:solidFill>
                <a:schemeClr val="accent2">
                  <a:lumMod val="75000"/>
                </a:schemeClr>
              </a:solidFill>
              <a:headEnd type="none"/>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9" name="TextBox 168"/>
          <p:cNvSpPr txBox="1"/>
          <p:nvPr/>
        </p:nvSpPr>
        <p:spPr>
          <a:xfrm>
            <a:off x="3048000" y="1447800"/>
            <a:ext cx="3048000" cy="830997"/>
          </a:xfrm>
          <a:prstGeom prst="rect">
            <a:avLst/>
          </a:prstGeom>
          <a:noFill/>
        </p:spPr>
        <p:txBody>
          <a:bodyPr wrap="square" rtlCol="0">
            <a:spAutoFit/>
          </a:bodyPr>
          <a:lstStyle/>
          <a:p>
            <a:pPr algn="ctr"/>
            <a:r>
              <a:rPr lang="en-US" sz="1200" i="1" dirty="0" smtClean="0">
                <a:solidFill>
                  <a:schemeClr val="accent2">
                    <a:lumMod val="75000"/>
                  </a:schemeClr>
                </a:solidFill>
              </a:rPr>
              <a:t>readable model</a:t>
            </a:r>
          </a:p>
          <a:p>
            <a:pPr algn="ctr"/>
            <a:r>
              <a:rPr lang="en-US" sz="1200" i="1" dirty="0" smtClean="0">
                <a:solidFill>
                  <a:schemeClr val="accent2">
                    <a:lumMod val="75000"/>
                  </a:schemeClr>
                </a:solidFill>
              </a:rPr>
              <a:t>not readable model</a:t>
            </a:r>
          </a:p>
          <a:p>
            <a:pPr algn="ctr"/>
            <a:r>
              <a:rPr lang="en-US" sz="1200" i="1" dirty="0" smtClean="0">
                <a:solidFill>
                  <a:schemeClr val="accent2">
                    <a:lumMod val="75000"/>
                  </a:schemeClr>
                </a:solidFill>
              </a:rPr>
              <a:t> editable model</a:t>
            </a:r>
          </a:p>
          <a:p>
            <a:pPr algn="ctr"/>
            <a:r>
              <a:rPr lang="en-US" sz="1200" i="1" dirty="0" smtClean="0">
                <a:solidFill>
                  <a:schemeClr val="accent2">
                    <a:lumMod val="75000"/>
                  </a:schemeClr>
                </a:solidFill>
              </a:rPr>
              <a:t> not editable model</a:t>
            </a:r>
          </a:p>
        </p:txBody>
      </p:sp>
      <p:grpSp>
        <p:nvGrpSpPr>
          <p:cNvPr id="6" name="Group 190"/>
          <p:cNvGrpSpPr/>
          <p:nvPr/>
        </p:nvGrpSpPr>
        <p:grpSpPr>
          <a:xfrm>
            <a:off x="1143000" y="2286000"/>
            <a:ext cx="6788942" cy="2290465"/>
            <a:chOff x="1143000" y="2286000"/>
            <a:chExt cx="6788942" cy="2290465"/>
          </a:xfrm>
        </p:grpSpPr>
        <p:sp>
          <p:nvSpPr>
            <p:cNvPr id="4" name="Rectangle 3"/>
            <p:cNvSpPr/>
            <p:nvPr/>
          </p:nvSpPr>
          <p:spPr>
            <a:xfrm>
              <a:off x="4114800" y="28956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User</a:t>
              </a:r>
              <a:endParaRPr lang="en-US" sz="1200" dirty="0">
                <a:solidFill>
                  <a:schemeClr val="tx1"/>
                </a:solidFill>
              </a:endParaRPr>
            </a:p>
          </p:txBody>
        </p:sp>
        <p:sp>
          <p:nvSpPr>
            <p:cNvPr id="15" name="Rectangle 14"/>
            <p:cNvSpPr/>
            <p:nvPr/>
          </p:nvSpPr>
          <p:spPr>
            <a:xfrm>
              <a:off x="2674142" y="2904653"/>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Model</a:t>
              </a:r>
              <a:endParaRPr lang="en-US" sz="1200" dirty="0">
                <a:solidFill>
                  <a:schemeClr val="tx1"/>
                </a:solidFill>
              </a:endParaRPr>
            </a:p>
          </p:txBody>
        </p:sp>
        <p:sp>
          <p:nvSpPr>
            <p:cNvPr id="16" name="Rectangle 15"/>
            <p:cNvSpPr/>
            <p:nvPr/>
          </p:nvSpPr>
          <p:spPr>
            <a:xfrm>
              <a:off x="1454942" y="2904653"/>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Action</a:t>
              </a:r>
              <a:endParaRPr lang="en-US" sz="1200" dirty="0">
                <a:solidFill>
                  <a:schemeClr val="tx1"/>
                </a:solidFill>
              </a:endParaRPr>
            </a:p>
          </p:txBody>
        </p:sp>
        <p:cxnSp>
          <p:nvCxnSpPr>
            <p:cNvPr id="160" name="Straight Arrow Connector 159"/>
            <p:cNvCxnSpPr/>
            <p:nvPr/>
          </p:nvCxnSpPr>
          <p:spPr>
            <a:xfrm>
              <a:off x="5029200" y="3200400"/>
              <a:ext cx="533400" cy="0"/>
            </a:xfrm>
            <a:prstGeom prst="straightConnector1">
              <a:avLst/>
            </a:prstGeom>
            <a:ln w="38100">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569742" y="2904653"/>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Usergroup</a:t>
              </a:r>
              <a:endParaRPr lang="en-US" sz="1200" dirty="0">
                <a:solidFill>
                  <a:schemeClr val="tx1"/>
                </a:solidFill>
              </a:endParaRPr>
            </a:p>
          </p:txBody>
        </p:sp>
        <p:cxnSp>
          <p:nvCxnSpPr>
            <p:cNvPr id="62" name="Shape 61"/>
            <p:cNvCxnSpPr/>
            <p:nvPr/>
          </p:nvCxnSpPr>
          <p:spPr>
            <a:xfrm rot="5400000" flipH="1" flipV="1">
              <a:off x="3702842" y="2028353"/>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63" name="Shape 62"/>
            <p:cNvCxnSpPr/>
            <p:nvPr/>
          </p:nvCxnSpPr>
          <p:spPr>
            <a:xfrm rot="5400000" flipH="1" flipV="1">
              <a:off x="2407442" y="2028354"/>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66" name="Shape 65"/>
            <p:cNvCxnSpPr>
              <a:stCxn id="110" idx="0"/>
            </p:cNvCxnSpPr>
            <p:nvPr/>
          </p:nvCxnSpPr>
          <p:spPr>
            <a:xfrm rot="16200000" flipV="1">
              <a:off x="6522242" y="1952153"/>
              <a:ext cx="381000" cy="15240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0" idx="0"/>
            </p:cNvCxnSpPr>
            <p:nvPr/>
          </p:nvCxnSpPr>
          <p:spPr>
            <a:xfrm rot="16200000" flipV="1">
              <a:off x="4502942" y="1380653"/>
              <a:ext cx="381000" cy="266700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7" name="Group 129"/>
            <p:cNvGrpSpPr/>
            <p:nvPr/>
          </p:nvGrpSpPr>
          <p:grpSpPr>
            <a:xfrm>
              <a:off x="1143000" y="2286000"/>
              <a:ext cx="4778158" cy="1219200"/>
              <a:chOff x="1593058" y="2353147"/>
              <a:chExt cx="4778158" cy="1219200"/>
            </a:xfrm>
          </p:grpSpPr>
          <p:sp>
            <p:nvSpPr>
              <p:cNvPr id="102" name="Arc 101"/>
              <p:cNvSpPr/>
              <p:nvPr/>
            </p:nvSpPr>
            <p:spPr>
              <a:xfrm>
                <a:off x="4128136" y="2353147"/>
                <a:ext cx="2243080" cy="1219200"/>
              </a:xfrm>
              <a:prstGeom prst="arc">
                <a:avLst>
                  <a:gd name="adj1" fmla="val 16200000"/>
                  <a:gd name="adj2" fmla="val 21585367"/>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a:off x="1593058" y="2353147"/>
                <a:ext cx="3581400" cy="1219200"/>
              </a:xfrm>
              <a:prstGeom prst="arc">
                <a:avLst/>
              </a:prstGeom>
              <a:ln w="38100">
                <a:solidFill>
                  <a:schemeClr val="accent2">
                    <a:lumMod val="75000"/>
                  </a:schemeClr>
                </a:solidFill>
                <a:headEnd type="none"/>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0" name="Rectangle 109"/>
            <p:cNvSpPr/>
            <p:nvPr/>
          </p:nvSpPr>
          <p:spPr>
            <a:xfrm>
              <a:off x="7017542" y="2904653"/>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File</a:t>
              </a:r>
              <a:endParaRPr lang="en-US" sz="1200" dirty="0">
                <a:solidFill>
                  <a:schemeClr val="tx1"/>
                </a:solidFill>
              </a:endParaRPr>
            </a:p>
          </p:txBody>
        </p:sp>
        <p:cxnSp>
          <p:nvCxnSpPr>
            <p:cNvPr id="124" name="Shape 123"/>
            <p:cNvCxnSpPr>
              <a:stCxn id="4" idx="0"/>
            </p:cNvCxnSpPr>
            <p:nvPr/>
          </p:nvCxnSpPr>
          <p:spPr>
            <a:xfrm rot="16200000" flipV="1">
              <a:off x="4373404" y="2697004"/>
              <a:ext cx="390053" cy="7140"/>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3200400" y="4114800"/>
              <a:ext cx="1447800" cy="461665"/>
            </a:xfrm>
            <a:prstGeom prst="rect">
              <a:avLst/>
            </a:prstGeom>
            <a:noFill/>
          </p:spPr>
          <p:txBody>
            <a:bodyPr wrap="square" rtlCol="0">
              <a:spAutoFit/>
            </a:bodyPr>
            <a:lstStyle/>
            <a:p>
              <a:pPr algn="ctr"/>
              <a:r>
                <a:rPr lang="en-US" sz="1200" i="1" dirty="0" smtClean="0">
                  <a:solidFill>
                    <a:schemeClr val="accent2">
                      <a:lumMod val="75000"/>
                    </a:schemeClr>
                  </a:solidFill>
                </a:rPr>
                <a:t>grant access</a:t>
              </a:r>
            </a:p>
            <a:p>
              <a:pPr algn="ctr"/>
              <a:r>
                <a:rPr lang="en-US" sz="1200" i="1" dirty="0" smtClean="0">
                  <a:solidFill>
                    <a:schemeClr val="accent2">
                      <a:lumMod val="75000"/>
                    </a:schemeClr>
                  </a:solidFill>
                </a:rPr>
                <a:t>deny access</a:t>
              </a:r>
              <a:endParaRPr lang="en-US" sz="1200" i="1" dirty="0">
                <a:solidFill>
                  <a:schemeClr val="accent2">
                    <a:lumMod val="75000"/>
                  </a:schemeClr>
                </a:solidFill>
              </a:endParaRPr>
            </a:p>
          </p:txBody>
        </p:sp>
        <p:sp>
          <p:nvSpPr>
            <p:cNvPr id="177" name="TextBox 176"/>
            <p:cNvSpPr txBox="1"/>
            <p:nvPr/>
          </p:nvSpPr>
          <p:spPr>
            <a:xfrm>
              <a:off x="4876800" y="3352800"/>
              <a:ext cx="762000" cy="276999"/>
            </a:xfrm>
            <a:prstGeom prst="rect">
              <a:avLst/>
            </a:prstGeom>
            <a:noFill/>
          </p:spPr>
          <p:txBody>
            <a:bodyPr wrap="square" rtlCol="0">
              <a:spAutoFit/>
            </a:bodyPr>
            <a:lstStyle/>
            <a:p>
              <a:pPr algn="ctr"/>
              <a:r>
                <a:rPr lang="en-US" sz="1200" i="1" dirty="0" smtClean="0">
                  <a:solidFill>
                    <a:schemeClr val="accent2">
                      <a:lumMod val="75000"/>
                    </a:schemeClr>
                  </a:solidFill>
                </a:rPr>
                <a:t>member</a:t>
              </a:r>
              <a:endParaRPr lang="en-US" sz="1200" i="1" dirty="0">
                <a:solidFill>
                  <a:schemeClr val="accent2">
                    <a:lumMod val="75000"/>
                  </a:schemeClr>
                </a:solidFill>
              </a:endParaRPr>
            </a:p>
          </p:txBody>
        </p:sp>
        <p:sp>
          <p:nvSpPr>
            <p:cNvPr id="185" name="TextBox 184"/>
            <p:cNvSpPr txBox="1"/>
            <p:nvPr/>
          </p:nvSpPr>
          <p:spPr>
            <a:xfrm>
              <a:off x="5867400" y="4038600"/>
              <a:ext cx="1447800" cy="276999"/>
            </a:xfrm>
            <a:prstGeom prst="rect">
              <a:avLst/>
            </a:prstGeom>
            <a:noFill/>
          </p:spPr>
          <p:txBody>
            <a:bodyPr wrap="square" rtlCol="0">
              <a:spAutoFit/>
            </a:bodyPr>
            <a:lstStyle/>
            <a:p>
              <a:pPr algn="ctr"/>
              <a:r>
                <a:rPr lang="en-US" sz="1200" i="1" dirty="0" err="1" smtClean="0">
                  <a:solidFill>
                    <a:schemeClr val="accent2">
                      <a:lumMod val="75000"/>
                    </a:schemeClr>
                  </a:solidFill>
                </a:rPr>
                <a:t>toModel</a:t>
              </a:r>
              <a:endParaRPr lang="en-US" sz="1200" i="1" dirty="0">
                <a:solidFill>
                  <a:schemeClr val="accent2">
                    <a:lumMod val="75000"/>
                  </a:schemeClr>
                </a:solidFill>
              </a:endParaRPr>
            </a:p>
          </p:txBody>
        </p:sp>
      </p:grpSp>
      <p:sp>
        <p:nvSpPr>
          <p:cNvPr id="190" name="TextBox 189"/>
          <p:cNvSpPr txBox="1"/>
          <p:nvPr/>
        </p:nvSpPr>
        <p:spPr>
          <a:xfrm>
            <a:off x="990600" y="4724400"/>
            <a:ext cx="7654018" cy="1908215"/>
          </a:xfrm>
          <a:prstGeom prst="rect">
            <a:avLst/>
          </a:prstGeom>
          <a:noFill/>
          <a:ln>
            <a:noFill/>
          </a:ln>
        </p:spPr>
        <p:txBody>
          <a:bodyPr wrap="none" rtlCol="0">
            <a:spAutoFit/>
          </a:bodyPr>
          <a:lstStyle/>
          <a:p>
            <a:pPr>
              <a:spcAft>
                <a:spcPts val="1200"/>
              </a:spcAft>
            </a:pPr>
            <a:r>
              <a:rPr lang="en-US" dirty="0" smtClean="0"/>
              <a:t>Ordering</a:t>
            </a:r>
          </a:p>
          <a:p>
            <a:pPr marL="342900" indent="-342900">
              <a:buFont typeface="+mj-lt"/>
              <a:buAutoNum type="arabicPeriod"/>
            </a:pPr>
            <a:r>
              <a:rPr lang="en-US" dirty="0" smtClean="0"/>
              <a:t>Collect all granted models from User / </a:t>
            </a:r>
            <a:r>
              <a:rPr lang="en-US" dirty="0" err="1" smtClean="0"/>
              <a:t>Usergroup</a:t>
            </a:r>
            <a:endParaRPr lang="en-US" dirty="0" smtClean="0"/>
          </a:p>
          <a:p>
            <a:pPr marL="342900" indent="-342900">
              <a:buFont typeface="+mj-lt"/>
              <a:buAutoNum type="arabicPeriod"/>
            </a:pPr>
            <a:r>
              <a:rPr lang="en-US" dirty="0" smtClean="0"/>
              <a:t>Collect all denied models from User / </a:t>
            </a:r>
            <a:r>
              <a:rPr lang="en-US" dirty="0" err="1" smtClean="0"/>
              <a:t>Usergroup</a:t>
            </a:r>
            <a:r>
              <a:rPr lang="en-US" dirty="0" smtClean="0"/>
              <a:t> and subtract from grant list</a:t>
            </a:r>
          </a:p>
          <a:p>
            <a:endParaRPr lang="en-US" dirty="0" smtClean="0"/>
          </a:p>
          <a:p>
            <a:r>
              <a:rPr lang="en-US" b="1" i="1" u="sng" dirty="0" smtClean="0">
                <a:solidFill>
                  <a:srgbClr val="FF0000"/>
                </a:solidFill>
              </a:rPr>
              <a:t>Deny Statements override Grant Statements</a:t>
            </a:r>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example: Review</a:t>
            </a:r>
            <a:endParaRPr lang="en-US" dirty="0"/>
          </a:p>
        </p:txBody>
      </p:sp>
      <p:sp>
        <p:nvSpPr>
          <p:cNvPr id="3" name="Content Placeholder 2"/>
          <p:cNvSpPr>
            <a:spLocks noGrp="1"/>
          </p:cNvSpPr>
          <p:nvPr>
            <p:ph idx="1"/>
          </p:nvPr>
        </p:nvSpPr>
        <p:spPr/>
        <p:txBody>
          <a:bodyPr>
            <a:normAutofit/>
          </a:bodyPr>
          <a:lstStyle/>
          <a:p>
            <a:pPr lvl="1"/>
            <a:endParaRPr lang="en-US" dirty="0" smtClean="0"/>
          </a:p>
          <a:p>
            <a:pPr lvl="1"/>
            <a:endParaRPr lang="en-US" dirty="0" smtClean="0"/>
          </a:p>
        </p:txBody>
      </p:sp>
      <p:pic>
        <p:nvPicPr>
          <p:cNvPr id="5" name="Picture 4" descr="sysconf - reviewer.png"/>
          <p:cNvPicPr>
            <a:picLocks noChangeAspect="1"/>
          </p:cNvPicPr>
          <p:nvPr/>
        </p:nvPicPr>
        <p:blipFill>
          <a:blip r:embed="rId3" cstate="print"/>
          <a:stretch>
            <a:fillRect/>
          </a:stretch>
        </p:blipFill>
        <p:spPr>
          <a:xfrm>
            <a:off x="1295400" y="3124200"/>
            <a:ext cx="4038600" cy="3033973"/>
          </a:xfrm>
          <a:prstGeom prst="rect">
            <a:avLst/>
          </a:prstGeom>
        </p:spPr>
      </p:pic>
      <p:pic>
        <p:nvPicPr>
          <p:cNvPr id="6" name="Picture 5" descr="review action.png"/>
          <p:cNvPicPr>
            <a:picLocks noChangeAspect="1"/>
          </p:cNvPicPr>
          <p:nvPr/>
        </p:nvPicPr>
        <p:blipFill>
          <a:blip r:embed="rId4" cstate="print"/>
          <a:stretch>
            <a:fillRect/>
          </a:stretch>
        </p:blipFill>
        <p:spPr>
          <a:xfrm>
            <a:off x="1219200" y="1752600"/>
            <a:ext cx="6934200" cy="838650"/>
          </a:xfrm>
          <a:prstGeom prst="rect">
            <a:avLst/>
          </a:prstGeom>
        </p:spPr>
      </p:pic>
      <p:sp>
        <p:nvSpPr>
          <p:cNvPr id="7" name="TextBox 6"/>
          <p:cNvSpPr txBox="1"/>
          <p:nvPr/>
        </p:nvSpPr>
        <p:spPr>
          <a:xfrm>
            <a:off x="1219200" y="1371600"/>
            <a:ext cx="1572366" cy="369332"/>
          </a:xfrm>
          <a:prstGeom prst="rect">
            <a:avLst/>
          </a:prstGeom>
          <a:noFill/>
        </p:spPr>
        <p:txBody>
          <a:bodyPr wrap="none" rtlCol="0">
            <a:spAutoFit/>
          </a:bodyPr>
          <a:lstStyle/>
          <a:p>
            <a:r>
              <a:rPr lang="en-US" dirty="0" smtClean="0"/>
              <a:t>Review Action:</a:t>
            </a:r>
            <a:endParaRPr lang="en-US" dirty="0"/>
          </a:p>
        </p:txBody>
      </p:sp>
      <p:sp>
        <p:nvSpPr>
          <p:cNvPr id="8" name="TextBox 7"/>
          <p:cNvSpPr txBox="1"/>
          <p:nvPr/>
        </p:nvSpPr>
        <p:spPr>
          <a:xfrm>
            <a:off x="1219200" y="2590800"/>
            <a:ext cx="1573042" cy="369332"/>
          </a:xfrm>
          <a:prstGeom prst="rect">
            <a:avLst/>
          </a:prstGeom>
          <a:noFill/>
        </p:spPr>
        <p:txBody>
          <a:bodyPr wrap="none" rtlCol="0">
            <a:spAutoFit/>
          </a:bodyPr>
          <a:lstStyle/>
          <a:p>
            <a:r>
              <a:rPr lang="en-US" dirty="0" smtClean="0"/>
              <a:t>Reviewer Role:</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profile</a:t>
            </a:r>
            <a:endParaRPr lang="en-US" dirty="0"/>
          </a:p>
        </p:txBody>
      </p:sp>
      <p:sp>
        <p:nvSpPr>
          <p:cNvPr id="3" name="Content Placeholder 2"/>
          <p:cNvSpPr>
            <a:spLocks noGrp="1"/>
          </p:cNvSpPr>
          <p:nvPr>
            <p:ph idx="1"/>
          </p:nvPr>
        </p:nvSpPr>
        <p:spPr/>
        <p:txBody>
          <a:bodyPr>
            <a:normAutofit/>
          </a:bodyPr>
          <a:lstStyle/>
          <a:p>
            <a:r>
              <a:rPr lang="en-US" dirty="0" smtClean="0"/>
              <a:t>Contains additional provenance information of users and data sources</a:t>
            </a:r>
          </a:p>
          <a:p>
            <a:r>
              <a:rPr lang="en-US" dirty="0" smtClean="0"/>
              <a:t>Kept distinct from account information in Configuration model in order to display some attributes publicly</a:t>
            </a:r>
          </a:p>
          <a:p>
            <a:r>
              <a:rPr lang="en-US" dirty="0" smtClean="0"/>
              <a:t>Key properties</a:t>
            </a:r>
          </a:p>
          <a:p>
            <a:pPr lvl="1">
              <a:spcAft>
                <a:spcPts val="600"/>
              </a:spcAft>
            </a:pPr>
            <a:r>
              <a:rPr lang="en-US" i="1" dirty="0" smtClean="0">
                <a:solidFill>
                  <a:schemeClr val="accent4">
                    <a:lumMod val="75000"/>
                  </a:schemeClr>
                </a:solidFill>
              </a:rPr>
              <a:t>Title</a:t>
            </a:r>
          </a:p>
          <a:p>
            <a:pPr lvl="1">
              <a:spcAft>
                <a:spcPts val="600"/>
              </a:spcAft>
            </a:pPr>
            <a:r>
              <a:rPr lang="en-US" i="1" dirty="0" smtClean="0">
                <a:solidFill>
                  <a:schemeClr val="accent4">
                    <a:lumMod val="75000"/>
                  </a:schemeClr>
                </a:solidFill>
              </a:rPr>
              <a:t>Display name</a:t>
            </a:r>
          </a:p>
          <a:p>
            <a:pPr lvl="1">
              <a:spcAft>
                <a:spcPts val="600"/>
              </a:spcAft>
            </a:pPr>
            <a:r>
              <a:rPr lang="en-US" i="1" dirty="0" smtClean="0">
                <a:solidFill>
                  <a:schemeClr val="accent4">
                    <a:lumMod val="75000"/>
                  </a:schemeClr>
                </a:solidFill>
              </a:rPr>
              <a:t>Real name</a:t>
            </a:r>
          </a:p>
          <a:p>
            <a:pPr lvl="1">
              <a:spcAft>
                <a:spcPts val="600"/>
              </a:spcAft>
            </a:pPr>
            <a:r>
              <a:rPr lang="en-US" i="1" dirty="0" smtClean="0">
                <a:solidFill>
                  <a:schemeClr val="accent4">
                    <a:lumMod val="75000"/>
                  </a:schemeClr>
                </a:solidFill>
              </a:rPr>
              <a:t>Organizational affiliation</a:t>
            </a:r>
          </a:p>
          <a:p>
            <a:pPr lvl="1">
              <a:spcAft>
                <a:spcPts val="600"/>
              </a:spcAft>
            </a:pPr>
            <a:r>
              <a:rPr lang="en-US" i="1" dirty="0" smtClean="0">
                <a:solidFill>
                  <a:schemeClr val="accent4">
                    <a:lumMod val="75000"/>
                  </a:schemeClr>
                </a:solidFill>
              </a:rPr>
              <a:t>Website </a:t>
            </a:r>
          </a:p>
          <a:p>
            <a:pPr lvl="1">
              <a:spcAft>
                <a:spcPts val="600"/>
              </a:spcAft>
            </a:pPr>
            <a:r>
              <a:rPr lang="en-US" i="1" dirty="0" smtClean="0">
                <a:solidFill>
                  <a:schemeClr val="accent4">
                    <a:lumMod val="75000"/>
                  </a:schemeClr>
                </a:solidFill>
              </a:rPr>
              <a:t>Additional notes</a:t>
            </a:r>
          </a:p>
          <a:p>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example: Person</a:t>
            </a:r>
            <a:endParaRPr lang="en-US" dirty="0"/>
          </a:p>
        </p:txBody>
      </p:sp>
      <p:sp>
        <p:nvSpPr>
          <p:cNvPr id="3" name="Content Placeholder 2"/>
          <p:cNvSpPr>
            <a:spLocks noGrp="1"/>
          </p:cNvSpPr>
          <p:nvPr>
            <p:ph idx="1"/>
          </p:nvPr>
        </p:nvSpPr>
        <p:spPr/>
        <p:txBody>
          <a:bodyPr>
            <a:normAutofit/>
          </a:bodyPr>
          <a:lstStyle/>
          <a:p>
            <a:pPr lvl="1"/>
            <a:endParaRPr lang="en-US" dirty="0" smtClean="0"/>
          </a:p>
          <a:p>
            <a:pPr lvl="1"/>
            <a:endParaRPr lang="en-US" dirty="0" smtClean="0"/>
          </a:p>
        </p:txBody>
      </p:sp>
      <p:sp>
        <p:nvSpPr>
          <p:cNvPr id="7" name="TextBox 6"/>
          <p:cNvSpPr txBox="1"/>
          <p:nvPr/>
        </p:nvSpPr>
        <p:spPr>
          <a:xfrm>
            <a:off x="1066800" y="1752600"/>
            <a:ext cx="885729" cy="369332"/>
          </a:xfrm>
          <a:prstGeom prst="rect">
            <a:avLst/>
          </a:prstGeom>
          <a:noFill/>
        </p:spPr>
        <p:txBody>
          <a:bodyPr wrap="none" rtlCol="0">
            <a:spAutoFit/>
          </a:bodyPr>
          <a:lstStyle/>
          <a:p>
            <a:r>
              <a:rPr lang="en-US" dirty="0" smtClean="0"/>
              <a:t>Person:</a:t>
            </a:r>
            <a:endParaRPr lang="en-US" dirty="0"/>
          </a:p>
        </p:txBody>
      </p:sp>
      <p:sp>
        <p:nvSpPr>
          <p:cNvPr id="8" name="TextBox 7"/>
          <p:cNvSpPr txBox="1"/>
          <p:nvPr/>
        </p:nvSpPr>
        <p:spPr>
          <a:xfrm>
            <a:off x="533400" y="3810000"/>
            <a:ext cx="1372754" cy="369332"/>
          </a:xfrm>
          <a:prstGeom prst="rect">
            <a:avLst/>
          </a:prstGeom>
          <a:noFill/>
        </p:spPr>
        <p:txBody>
          <a:bodyPr wrap="none" rtlCol="0">
            <a:spAutoFit/>
          </a:bodyPr>
          <a:lstStyle/>
          <a:p>
            <a:r>
              <a:rPr lang="en-US" dirty="0" smtClean="0"/>
              <a:t>Data Source:</a:t>
            </a:r>
            <a:endParaRPr lang="en-US" dirty="0"/>
          </a:p>
        </p:txBody>
      </p:sp>
      <p:pic>
        <p:nvPicPr>
          <p:cNvPr id="9" name="Picture 8" descr="stephen.png"/>
          <p:cNvPicPr>
            <a:picLocks noChangeAspect="1"/>
          </p:cNvPicPr>
          <p:nvPr/>
        </p:nvPicPr>
        <p:blipFill>
          <a:blip r:embed="rId3" cstate="print"/>
          <a:stretch>
            <a:fillRect/>
          </a:stretch>
        </p:blipFill>
        <p:spPr>
          <a:xfrm>
            <a:off x="2057400" y="1905000"/>
            <a:ext cx="4343400" cy="1784086"/>
          </a:xfrm>
          <a:prstGeom prst="rect">
            <a:avLst/>
          </a:prstGeom>
        </p:spPr>
      </p:pic>
      <p:pic>
        <p:nvPicPr>
          <p:cNvPr id="10" name="Picture 9" descr="mime.png"/>
          <p:cNvPicPr>
            <a:picLocks noChangeAspect="1"/>
          </p:cNvPicPr>
          <p:nvPr/>
        </p:nvPicPr>
        <p:blipFill>
          <a:blip r:embed="rId4" cstate="print"/>
          <a:stretch>
            <a:fillRect/>
          </a:stretch>
        </p:blipFill>
        <p:spPr>
          <a:xfrm>
            <a:off x="1905000" y="3886200"/>
            <a:ext cx="6892871" cy="27432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sp>
        <p:nvSpPr>
          <p:cNvPr id="3" name="Content Placeholder 2"/>
          <p:cNvSpPr>
            <a:spLocks noGrp="1"/>
          </p:cNvSpPr>
          <p:nvPr>
            <p:ph idx="1"/>
          </p:nvPr>
        </p:nvSpPr>
        <p:spPr/>
        <p:txBody>
          <a:bodyPr>
            <a:normAutofit/>
          </a:bodyPr>
          <a:lstStyle/>
          <a:p>
            <a:r>
              <a:rPr lang="en-US" dirty="0" smtClean="0"/>
              <a:t>Superset of PRONOM 7 and GDFR</a:t>
            </a:r>
          </a:p>
          <a:p>
            <a:pPr lvl="0"/>
            <a:r>
              <a:rPr lang="en-US" dirty="0" smtClean="0"/>
              <a:t>Statistics:</a:t>
            </a:r>
          </a:p>
          <a:p>
            <a:pPr lvl="1"/>
            <a:r>
              <a:rPr lang="en-US" dirty="0" smtClean="0"/>
              <a:t>5326 triples (2566 local, 2727 imported, 33 inferred)</a:t>
            </a:r>
          </a:p>
          <a:p>
            <a:pPr lvl="1"/>
            <a:r>
              <a:rPr lang="en-US" dirty="0" smtClean="0"/>
              <a:t>113 classes (105 local, 8 imported)</a:t>
            </a:r>
          </a:p>
          <a:p>
            <a:pPr lvl="1"/>
            <a:r>
              <a:rPr lang="en-US" dirty="0" smtClean="0"/>
              <a:t>159 properties (121 local, 38 imported) </a:t>
            </a:r>
          </a:p>
          <a:p>
            <a:r>
              <a:rPr lang="en-US" dirty="0" smtClean="0"/>
              <a:t>Controlled Vocabulary classes: 38</a:t>
            </a:r>
          </a:p>
          <a:p>
            <a:r>
              <a:rPr lang="en-US" dirty="0" smtClean="0"/>
              <a:t>Imported ontologies</a:t>
            </a:r>
          </a:p>
          <a:p>
            <a:pPr lvl="1">
              <a:spcAft>
                <a:spcPts val="0"/>
              </a:spcAft>
            </a:pPr>
            <a:r>
              <a:rPr lang="en-US" i="1" dirty="0" smtClean="0"/>
              <a:t>RDF</a:t>
            </a:r>
            <a:r>
              <a:rPr lang="en-US" dirty="0" smtClean="0"/>
              <a:t>, </a:t>
            </a:r>
            <a:r>
              <a:rPr lang="en-US" i="1" dirty="0" smtClean="0"/>
              <a:t>RDFS</a:t>
            </a:r>
            <a:r>
              <a:rPr lang="en-US" dirty="0" smtClean="0"/>
              <a:t>, </a:t>
            </a:r>
            <a:r>
              <a:rPr lang="en-US" i="1" dirty="0" smtClean="0"/>
              <a:t>OWL</a:t>
            </a:r>
            <a:r>
              <a:rPr lang="en-US" dirty="0" smtClean="0"/>
              <a:t> – foundational</a:t>
            </a:r>
          </a:p>
          <a:p>
            <a:pPr lvl="1" indent="-7938">
              <a:spcAft>
                <a:spcPts val="0"/>
              </a:spcAft>
              <a:buNone/>
            </a:pPr>
            <a:r>
              <a:rPr lang="en-US" sz="1900" i="1" dirty="0" smtClean="0">
                <a:hlinkClick r:id="rId2"/>
              </a:rPr>
              <a:t>http://www.w3.org/1999/02/22-rdf-syntax-ns#</a:t>
            </a:r>
            <a:endParaRPr lang="en-US" sz="1900" i="1" dirty="0" smtClean="0"/>
          </a:p>
          <a:p>
            <a:pPr lvl="1" indent="-7938">
              <a:spcAft>
                <a:spcPts val="0"/>
              </a:spcAft>
              <a:buNone/>
            </a:pPr>
            <a:r>
              <a:rPr lang="en-US" sz="1900" i="1" dirty="0" smtClean="0">
                <a:hlinkClick r:id="rId3"/>
              </a:rPr>
              <a:t>http://www.w3.org/2000/01/rdf-schema#</a:t>
            </a:r>
            <a:endParaRPr lang="en-US" sz="1900" i="1" dirty="0" smtClean="0"/>
          </a:p>
          <a:p>
            <a:pPr lvl="1" indent="-7938">
              <a:buNone/>
            </a:pPr>
            <a:r>
              <a:rPr lang="en-US" sz="1900" i="1" dirty="0" smtClean="0">
                <a:hlinkClick r:id="rId4"/>
              </a:rPr>
              <a:t>http://www.w3.org/2002/07/owl#</a:t>
            </a:r>
            <a:r>
              <a:rPr lang="en-US" sz="1900" i="1" dirty="0" smtClean="0"/>
              <a:t> </a:t>
            </a:r>
          </a:p>
          <a:p>
            <a:pPr>
              <a:buNone/>
            </a:pPr>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Digital Format Registry</a:t>
            </a:r>
            <a:endParaRPr lang="en-US" dirty="0"/>
          </a:p>
        </p:txBody>
      </p:sp>
      <p:sp>
        <p:nvSpPr>
          <p:cNvPr id="3" name="Content Placeholder 2"/>
          <p:cNvSpPr>
            <a:spLocks noGrp="1"/>
          </p:cNvSpPr>
          <p:nvPr>
            <p:ph idx="1"/>
          </p:nvPr>
        </p:nvSpPr>
        <p:spPr/>
        <p:txBody>
          <a:bodyPr/>
          <a:lstStyle/>
          <a:p>
            <a:pPr>
              <a:spcAft>
                <a:spcPts val="0"/>
              </a:spcAft>
            </a:pPr>
            <a:r>
              <a:rPr lang="en-US" dirty="0" smtClean="0"/>
              <a:t>“A reliable, publicly accessible, and sustainable knowledge base of file format representation information for use by the digital preservation community”</a:t>
            </a:r>
          </a:p>
          <a:p>
            <a:pPr marL="342900" lvl="1" indent="1588">
              <a:spcAft>
                <a:spcPts val="0"/>
              </a:spcAft>
              <a:buNone/>
            </a:pPr>
            <a:r>
              <a:rPr lang="en-US" sz="1600" i="1" dirty="0" smtClean="0">
                <a:hlinkClick r:id="rId2"/>
              </a:rPr>
              <a:t>http://udfr.org/</a:t>
            </a:r>
          </a:p>
          <a:p>
            <a:pPr marL="342900" lvl="1" indent="1588">
              <a:buNone/>
            </a:pPr>
            <a:r>
              <a:rPr lang="en-US" sz="1600" i="1" dirty="0" smtClean="0">
                <a:hlinkClick r:id="rId2"/>
              </a:rPr>
              <a:t>udfr-l@listserv.ucop.edu</a:t>
            </a:r>
            <a:r>
              <a:rPr lang="en-US" sz="1600" i="1" dirty="0" smtClean="0"/>
              <a:t> </a:t>
            </a:r>
            <a:endParaRPr lang="en-US" sz="1600" dirty="0" smtClean="0"/>
          </a:p>
          <a:p>
            <a:pPr lvl="1">
              <a:spcAft>
                <a:spcPts val="0"/>
              </a:spcAft>
            </a:pPr>
            <a:r>
              <a:rPr lang="en-US" dirty="0" smtClean="0"/>
              <a:t>“Unification” of the function and holdings of PRONOM and GDFR</a:t>
            </a:r>
          </a:p>
          <a:p>
            <a:pPr lvl="1" indent="-4763">
              <a:spcAft>
                <a:spcPts val="0"/>
              </a:spcAft>
              <a:buNone/>
            </a:pPr>
            <a:r>
              <a:rPr lang="en-US" sz="1600" i="1" dirty="0" smtClean="0">
                <a:hlinkClick r:id="rId3"/>
              </a:rPr>
              <a:t>http://www.nationalarchives.gov.uk/PRONOM</a:t>
            </a:r>
            <a:endParaRPr lang="en-US" sz="1600" i="1" dirty="0" smtClean="0"/>
          </a:p>
          <a:p>
            <a:pPr lvl="1" indent="-4763">
              <a:buNone/>
            </a:pPr>
            <a:r>
              <a:rPr lang="en-US" sz="1600" i="1" dirty="0" smtClean="0">
                <a:hlinkClick r:id="rId4"/>
              </a:rPr>
              <a:t>http://gdfr.info/</a:t>
            </a:r>
            <a:r>
              <a:rPr lang="en-US" sz="1600" i="1" dirty="0" smtClean="0"/>
              <a:t> </a:t>
            </a:r>
          </a:p>
          <a:p>
            <a:pPr lvl="1"/>
            <a:r>
              <a:rPr lang="en-US" dirty="0" smtClean="0"/>
              <a:t>Open source platform / GPL</a:t>
            </a:r>
          </a:p>
          <a:p>
            <a:pPr lvl="1"/>
            <a:r>
              <a:rPr lang="en-US" dirty="0" smtClean="0"/>
              <a:t>Semantic wiki</a:t>
            </a:r>
          </a:p>
          <a:p>
            <a:pPr lvl="1"/>
            <a:r>
              <a:rPr lang="en-US" dirty="0" smtClean="0"/>
              <a:t>Funded by the Library of Congress</a:t>
            </a:r>
          </a:p>
          <a:p>
            <a:pPr lvl="1"/>
            <a:endParaRPr lang="en-US" dirty="0"/>
          </a:p>
        </p:txBody>
      </p:sp>
      <p:pic>
        <p:nvPicPr>
          <p:cNvPr id="4" name="Picture 2"/>
          <p:cNvPicPr>
            <a:picLocks noChangeAspect="1" noChangeArrowheads="1"/>
          </p:cNvPicPr>
          <p:nvPr/>
        </p:nvPicPr>
        <p:blipFill>
          <a:blip r:embed="rId5" cstate="print"/>
          <a:srcRect/>
          <a:stretch>
            <a:fillRect/>
          </a:stretch>
        </p:blipFill>
        <p:spPr bwMode="auto">
          <a:xfrm>
            <a:off x="5715000" y="4114800"/>
            <a:ext cx="3048000" cy="2286000"/>
          </a:xfrm>
          <a:prstGeom prst="rect">
            <a:avLst/>
          </a:prstGeom>
          <a:noFill/>
          <a:ln w="9525">
            <a:solidFill>
              <a:schemeClr val="bg1"/>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sp>
        <p:nvSpPr>
          <p:cNvPr id="3" name="Content Placeholder 2"/>
          <p:cNvSpPr>
            <a:spLocks noGrp="1"/>
          </p:cNvSpPr>
          <p:nvPr>
            <p:ph idx="1"/>
          </p:nvPr>
        </p:nvSpPr>
        <p:spPr>
          <a:xfrm>
            <a:off x="457200" y="1371600"/>
            <a:ext cx="8229600" cy="5334000"/>
          </a:xfrm>
        </p:spPr>
        <p:txBody>
          <a:bodyPr>
            <a:normAutofit/>
          </a:bodyPr>
          <a:lstStyle/>
          <a:p>
            <a:r>
              <a:rPr lang="en-US" dirty="0" smtClean="0"/>
              <a:t>Imported ontologies</a:t>
            </a:r>
          </a:p>
          <a:p>
            <a:pPr lvl="1">
              <a:spcAft>
                <a:spcPts val="0"/>
              </a:spcAft>
            </a:pPr>
            <a:r>
              <a:rPr lang="en-US" i="1" dirty="0" smtClean="0"/>
              <a:t>FOAF</a:t>
            </a:r>
            <a:r>
              <a:rPr lang="en-US" dirty="0" smtClean="0"/>
              <a:t>, </a:t>
            </a:r>
            <a:r>
              <a:rPr lang="en-US" i="1" dirty="0" smtClean="0"/>
              <a:t>SIOC</a:t>
            </a:r>
            <a:r>
              <a:rPr lang="en-US" dirty="0" smtClean="0"/>
              <a:t> – </a:t>
            </a:r>
            <a:r>
              <a:rPr lang="en-US" dirty="0" err="1" smtClean="0"/>
              <a:t>OntoWiki</a:t>
            </a:r>
            <a:r>
              <a:rPr lang="en-US" dirty="0" smtClean="0"/>
              <a:t> foundational</a:t>
            </a:r>
          </a:p>
          <a:p>
            <a:pPr lvl="1" indent="-7938">
              <a:spcAft>
                <a:spcPts val="0"/>
              </a:spcAft>
              <a:buNone/>
            </a:pPr>
            <a:r>
              <a:rPr lang="en-US" sz="1900" i="1" dirty="0" smtClean="0">
                <a:hlinkClick r:id="rId2"/>
              </a:rPr>
              <a:t>http://xmlns.com/foaf/</a:t>
            </a:r>
            <a:r>
              <a:rPr lang="en-US" sz="1900" i="1" dirty="0" smtClean="0"/>
              <a:t> </a:t>
            </a:r>
          </a:p>
          <a:p>
            <a:pPr lvl="1" indent="-7938">
              <a:buNone/>
            </a:pPr>
            <a:r>
              <a:rPr lang="en-US" sz="1900" i="1" dirty="0" smtClean="0">
                <a:hlinkClick r:id="rId3"/>
              </a:rPr>
              <a:t>http://rdfs.org/sioc/ns#</a:t>
            </a:r>
            <a:r>
              <a:rPr lang="en-US" sz="1900" i="1" dirty="0" smtClean="0"/>
              <a:t> </a:t>
            </a:r>
          </a:p>
          <a:p>
            <a:pPr lvl="1">
              <a:spcAft>
                <a:spcPts val="0"/>
              </a:spcAft>
            </a:pPr>
            <a:r>
              <a:rPr lang="en-US" i="1" dirty="0" smtClean="0"/>
              <a:t>SKOS</a:t>
            </a:r>
            <a:r>
              <a:rPr lang="en-US" dirty="0" smtClean="0"/>
              <a:t> – controlled vocabularies</a:t>
            </a:r>
          </a:p>
          <a:p>
            <a:pPr lvl="1" indent="-7938">
              <a:buNone/>
            </a:pPr>
            <a:r>
              <a:rPr lang="en-US" sz="1900" i="1" dirty="0" smtClean="0">
                <a:hlinkClick r:id="rId4"/>
              </a:rPr>
              <a:t>http://www.w3.org/2008/05/skos#</a:t>
            </a:r>
            <a:r>
              <a:rPr lang="en-US" sz="1900" i="1" dirty="0" smtClean="0"/>
              <a:t>  </a:t>
            </a:r>
          </a:p>
          <a:p>
            <a:pPr lvl="1">
              <a:spcAft>
                <a:spcPts val="0"/>
              </a:spcAft>
            </a:pPr>
            <a:r>
              <a:rPr lang="en-US" i="1" dirty="0" smtClean="0"/>
              <a:t>LOCMADS</a:t>
            </a:r>
            <a:r>
              <a:rPr lang="en-US" dirty="0" smtClean="0"/>
              <a:t> – imported LC-controlled vocabularies</a:t>
            </a:r>
          </a:p>
          <a:p>
            <a:pPr lvl="1" indent="-7938">
              <a:buNone/>
            </a:pPr>
            <a:r>
              <a:rPr lang="en-US" sz="1900" i="1" dirty="0" smtClean="0">
                <a:hlinkClick r:id="rId5"/>
              </a:rPr>
              <a:t>http://id.loc.gov/vocabulary/iso639-2/</a:t>
            </a:r>
            <a:r>
              <a:rPr lang="en-US" sz="1900" i="1" dirty="0" smtClean="0"/>
              <a:t> </a:t>
            </a:r>
          </a:p>
          <a:p>
            <a:pPr lvl="1">
              <a:spcAft>
                <a:spcPts val="0"/>
              </a:spcAft>
            </a:pPr>
            <a:r>
              <a:rPr lang="en-US" i="1" dirty="0" smtClean="0"/>
              <a:t>MIME</a:t>
            </a:r>
            <a:r>
              <a:rPr lang="en-US" dirty="0" smtClean="0"/>
              <a:t> – MIME types</a:t>
            </a:r>
          </a:p>
          <a:p>
            <a:pPr lvl="1" indent="-7938">
              <a:buNone/>
            </a:pPr>
            <a:r>
              <a:rPr lang="en-US" sz="1900" i="1" dirty="0" smtClean="0">
                <a:hlinkClick r:id="rId6"/>
              </a:rPr>
              <a:t>http://purl.org/NET/mediatypes/</a:t>
            </a:r>
            <a:endParaRPr lang="en-US" sz="1900" i="1"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repository</a:t>
            </a:r>
            <a:endParaRPr lang="en-US" dirty="0"/>
          </a:p>
        </p:txBody>
      </p:sp>
      <p:pic>
        <p:nvPicPr>
          <p:cNvPr id="4" name="Content Placeholder 3" descr="ryan_github.jpg"/>
          <p:cNvPicPr>
            <a:picLocks noGrp="1" noChangeAspect="1"/>
          </p:cNvPicPr>
          <p:nvPr>
            <p:ph idx="1"/>
          </p:nvPr>
        </p:nvPicPr>
        <p:blipFill>
          <a:blip r:embed="rId2" cstate="print"/>
          <a:srcRect t="-2752" b="-2752"/>
          <a:stretch>
            <a:fillRect/>
          </a:stretch>
        </p:blipFill>
        <p:spPr>
          <a:xfrm>
            <a:off x="990600" y="1371600"/>
            <a:ext cx="7391400" cy="4678960"/>
          </a:xfrm>
        </p:spPr>
      </p:pic>
      <p:sp>
        <p:nvSpPr>
          <p:cNvPr id="5" name="TextBox 4"/>
          <p:cNvSpPr txBox="1"/>
          <p:nvPr/>
        </p:nvSpPr>
        <p:spPr>
          <a:xfrm>
            <a:off x="5246441" y="6611779"/>
            <a:ext cx="3897559" cy="246221"/>
          </a:xfrm>
          <a:prstGeom prst="rect">
            <a:avLst/>
          </a:prstGeom>
          <a:noFill/>
        </p:spPr>
        <p:txBody>
          <a:bodyPr wrap="none" rtlCol="0">
            <a:spAutoFit/>
          </a:bodyPr>
          <a:lstStyle/>
          <a:p>
            <a:r>
              <a:rPr lang="en-US" sz="1000" dirty="0" smtClean="0"/>
              <a:t>Source:  http://programmerryangosling.tumblr.com/post/14710787186</a:t>
            </a:r>
            <a:endParaRPr lang="en-US" sz="10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repository</a:t>
            </a:r>
            <a:endParaRPr lang="en-US" dirty="0"/>
          </a:p>
        </p:txBody>
      </p:sp>
      <p:sp>
        <p:nvSpPr>
          <p:cNvPr id="3" name="Content Placeholder 2"/>
          <p:cNvSpPr>
            <a:spLocks noGrp="1"/>
          </p:cNvSpPr>
          <p:nvPr>
            <p:ph idx="1"/>
          </p:nvPr>
        </p:nvSpPr>
        <p:spPr>
          <a:xfrm>
            <a:off x="457200" y="1371600"/>
            <a:ext cx="8305800" cy="5257800"/>
          </a:xfrm>
        </p:spPr>
        <p:txBody>
          <a:bodyPr>
            <a:normAutofit/>
          </a:bodyPr>
          <a:lstStyle/>
          <a:p>
            <a:pPr>
              <a:spcAft>
                <a:spcPts val="0"/>
              </a:spcAft>
            </a:pPr>
            <a:r>
              <a:rPr lang="en-US" dirty="0" smtClean="0"/>
              <a:t>All ontologies (and code) managed in public repositories at </a:t>
            </a:r>
            <a:r>
              <a:rPr lang="en-US" dirty="0" err="1" smtClean="0"/>
              <a:t>GitHub</a:t>
            </a:r>
            <a:endParaRPr lang="en-US" dirty="0" smtClean="0"/>
          </a:p>
          <a:p>
            <a:pPr indent="-3175">
              <a:buNone/>
            </a:pPr>
            <a:r>
              <a:rPr lang="en-US" sz="1600" i="1" dirty="0" smtClean="0">
                <a:hlinkClick r:id="rId2"/>
              </a:rPr>
              <a:t>https://github.com/UDFR</a:t>
            </a:r>
            <a:endParaRPr lang="en-US" sz="1600" i="1" dirty="0" smtClean="0"/>
          </a:p>
          <a:p>
            <a:pPr lvl="1">
              <a:spcAft>
                <a:spcPts val="0"/>
              </a:spcAft>
            </a:pPr>
            <a:r>
              <a:rPr lang="en-US" dirty="0" smtClean="0"/>
              <a:t>Ontologies</a:t>
            </a:r>
          </a:p>
          <a:p>
            <a:pPr lvl="1" indent="-3175">
              <a:buNone/>
            </a:pPr>
            <a:r>
              <a:rPr lang="en-US" sz="1600" i="1" dirty="0" smtClean="0">
                <a:hlinkClick r:id="rId3"/>
              </a:rPr>
              <a:t>https://github.com/UDFR/UDFR-Models</a:t>
            </a:r>
            <a:endParaRPr lang="en-US" sz="1600" i="1" dirty="0" smtClean="0"/>
          </a:p>
          <a:p>
            <a:pPr lvl="2">
              <a:spcAft>
                <a:spcPts val="0"/>
              </a:spcAft>
              <a:tabLst>
                <a:tab pos="1828800" algn="l"/>
                <a:tab pos="3205163" algn="l"/>
                <a:tab pos="6627813" algn="l"/>
              </a:tabLst>
            </a:pPr>
            <a:r>
              <a:rPr lang="en-US" dirty="0" err="1" smtClean="0"/>
              <a:t>udfrs</a:t>
            </a:r>
            <a:r>
              <a:rPr lang="en-US" dirty="0" smtClean="0"/>
              <a:t>	[</a:t>
            </a:r>
            <a:r>
              <a:rPr lang="en-US" dirty="0" smtClean="0">
                <a:solidFill>
                  <a:schemeClr val="accent4">
                    <a:lumMod val="75000"/>
                  </a:schemeClr>
                </a:solidFill>
              </a:rPr>
              <a:t>onto.owl</a:t>
            </a:r>
            <a:r>
              <a:rPr lang="en-US" dirty="0" smtClean="0"/>
              <a:t>]	</a:t>
            </a:r>
            <a:r>
              <a:rPr lang="en-US" dirty="0" smtClean="0">
                <a:solidFill>
                  <a:schemeClr val="accent4">
                    <a:lumMod val="75000"/>
                  </a:schemeClr>
                </a:solidFill>
              </a:rPr>
              <a:t>UDFR schema</a:t>
            </a:r>
          </a:p>
          <a:p>
            <a:pPr lvl="2" indent="-1588">
              <a:buNone/>
              <a:tabLst>
                <a:tab pos="1828800" algn="l"/>
                <a:tab pos="3205163" algn="l"/>
                <a:tab pos="6627813" algn="l"/>
              </a:tabLst>
            </a:pPr>
            <a:r>
              <a:rPr lang="en-US" sz="1600" i="1" dirty="0" smtClean="0">
                <a:hlinkClick r:id="rId4"/>
              </a:rPr>
              <a:t>http://udfr.org/onto#</a:t>
            </a:r>
            <a:r>
              <a:rPr lang="en-US" sz="1600" i="1" dirty="0" smtClean="0"/>
              <a:t> </a:t>
            </a:r>
            <a:endParaRPr lang="en-US" sz="1600" dirty="0" smtClean="0">
              <a:solidFill>
                <a:schemeClr val="accent4">
                  <a:lumMod val="75000"/>
                </a:schemeClr>
              </a:solidFill>
            </a:endParaRPr>
          </a:p>
          <a:p>
            <a:pPr lvl="2">
              <a:spcAft>
                <a:spcPts val="0"/>
              </a:spcAft>
              <a:tabLst>
                <a:tab pos="1828800" algn="l"/>
                <a:tab pos="3205163" algn="l"/>
                <a:tab pos="6627813" algn="l"/>
              </a:tabLst>
            </a:pPr>
            <a:r>
              <a:rPr lang="en-US" dirty="0" err="1" smtClean="0"/>
              <a:t>udfr</a:t>
            </a:r>
            <a:r>
              <a:rPr lang="en-US" dirty="0" smtClean="0"/>
              <a:t>	[</a:t>
            </a:r>
            <a:r>
              <a:rPr lang="en-US" dirty="0" smtClean="0">
                <a:solidFill>
                  <a:schemeClr val="accent4">
                    <a:lumMod val="75000"/>
                  </a:schemeClr>
                </a:solidFill>
              </a:rPr>
              <a:t>udfr.owl</a:t>
            </a:r>
            <a:r>
              <a:rPr lang="en-US" dirty="0" smtClean="0"/>
              <a:t>]	</a:t>
            </a:r>
            <a:r>
              <a:rPr lang="en-US" dirty="0" smtClean="0">
                <a:solidFill>
                  <a:schemeClr val="accent4">
                    <a:lumMod val="75000"/>
                  </a:schemeClr>
                </a:solidFill>
              </a:rPr>
              <a:t>UDFR instance data</a:t>
            </a:r>
          </a:p>
          <a:p>
            <a:pPr lvl="2" indent="-1588">
              <a:buNone/>
              <a:tabLst>
                <a:tab pos="1828800" algn="l"/>
                <a:tab pos="3205163" algn="l"/>
                <a:tab pos="6627813" algn="l"/>
              </a:tabLst>
            </a:pPr>
            <a:r>
              <a:rPr lang="en-US" sz="1600" i="1" dirty="0" smtClean="0">
                <a:hlinkClick r:id="rId5"/>
              </a:rPr>
              <a:t>http://udfr.org/udfr/</a:t>
            </a:r>
            <a:r>
              <a:rPr lang="en-US" sz="1600" i="1" dirty="0" smtClean="0"/>
              <a:t> </a:t>
            </a:r>
            <a:endParaRPr lang="en-US" sz="1600" dirty="0" smtClean="0">
              <a:solidFill>
                <a:schemeClr val="accent4">
                  <a:lumMod val="75000"/>
                </a:schemeClr>
              </a:solidFill>
            </a:endParaRPr>
          </a:p>
          <a:p>
            <a:pPr lvl="2">
              <a:spcAft>
                <a:spcPts val="0"/>
              </a:spcAft>
              <a:tabLst>
                <a:tab pos="1828800" algn="l"/>
                <a:tab pos="3205163" algn="l"/>
                <a:tab pos="6627813" algn="l"/>
              </a:tabLst>
            </a:pPr>
            <a:r>
              <a:rPr lang="en-US" dirty="0" smtClean="0"/>
              <a:t>profile	[</a:t>
            </a:r>
            <a:r>
              <a:rPr lang="en-US" dirty="0" smtClean="0">
                <a:solidFill>
                  <a:schemeClr val="accent4">
                    <a:lumMod val="75000"/>
                  </a:schemeClr>
                </a:solidFill>
              </a:rPr>
              <a:t>profile.owl</a:t>
            </a:r>
            <a:r>
              <a:rPr lang="en-US" dirty="0" smtClean="0"/>
              <a:t>]	</a:t>
            </a:r>
            <a:r>
              <a:rPr lang="en-US" dirty="0" smtClean="0">
                <a:solidFill>
                  <a:schemeClr val="accent4">
                    <a:lumMod val="75000"/>
                  </a:schemeClr>
                </a:solidFill>
              </a:rPr>
              <a:t>UDFR user profiles</a:t>
            </a:r>
          </a:p>
          <a:p>
            <a:pPr lvl="2" indent="0">
              <a:buNone/>
              <a:tabLst>
                <a:tab pos="1828800" algn="l"/>
                <a:tab pos="3205163" algn="l"/>
                <a:tab pos="6627813" algn="l"/>
              </a:tabLst>
            </a:pPr>
            <a:r>
              <a:rPr lang="en-US" sz="1600" i="1" dirty="0" smtClean="0">
                <a:hlinkClick r:id="rId6"/>
              </a:rPr>
              <a:t>http://udfr.org/profile/</a:t>
            </a:r>
            <a:r>
              <a:rPr lang="en-US" sz="1600" i="1" dirty="0" smtClean="0"/>
              <a:t> </a:t>
            </a:r>
          </a:p>
          <a:p>
            <a:pPr lvl="1" indent="-3175">
              <a:spcAft>
                <a:spcPts val="0"/>
              </a:spcAft>
              <a:buNone/>
            </a:pPr>
            <a:endParaRPr lang="en-US" sz="16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repository</a:t>
            </a:r>
            <a:endParaRPr lang="en-US" dirty="0"/>
          </a:p>
        </p:txBody>
      </p:sp>
      <p:sp>
        <p:nvSpPr>
          <p:cNvPr id="3" name="Content Placeholder 2"/>
          <p:cNvSpPr>
            <a:spLocks noGrp="1"/>
          </p:cNvSpPr>
          <p:nvPr>
            <p:ph idx="1"/>
          </p:nvPr>
        </p:nvSpPr>
        <p:spPr/>
        <p:txBody>
          <a:bodyPr/>
          <a:lstStyle/>
          <a:p>
            <a:pPr>
              <a:tabLst>
                <a:tab pos="1828800" algn="l"/>
                <a:tab pos="4344988" algn="l"/>
                <a:tab pos="6627813" algn="l"/>
              </a:tabLst>
            </a:pPr>
            <a:r>
              <a:rPr lang="en-US" dirty="0" smtClean="0"/>
              <a:t>There are also </a:t>
            </a:r>
            <a:r>
              <a:rPr lang="en-US" dirty="0" err="1" smtClean="0"/>
              <a:t>OntoWiki</a:t>
            </a:r>
            <a:r>
              <a:rPr lang="en-US" dirty="0" smtClean="0"/>
              <a:t> system configuration schemata (only visible to administrators) (</a:t>
            </a:r>
            <a:r>
              <a:rPr lang="en-US" dirty="0" err="1" smtClean="0"/>
              <a:t>sysont</a:t>
            </a:r>
            <a:r>
              <a:rPr lang="en-US" dirty="0" smtClean="0"/>
              <a:t>/</a:t>
            </a:r>
            <a:r>
              <a:rPr lang="en-US" dirty="0" err="1" smtClean="0"/>
              <a:t>sysconf</a:t>
            </a:r>
            <a:r>
              <a:rPr lang="en-US" dirty="0" smtClean="0"/>
              <a:t>)</a:t>
            </a:r>
          </a:p>
          <a:p>
            <a:pPr lvl="1">
              <a:tabLst>
                <a:tab pos="1828800" algn="l"/>
                <a:tab pos="4344988" algn="l"/>
                <a:tab pos="5486400" algn="l"/>
              </a:tabLst>
            </a:pPr>
            <a:r>
              <a:rPr lang="en-US" dirty="0" smtClean="0"/>
              <a:t>System Ontology</a:t>
            </a:r>
          </a:p>
          <a:p>
            <a:pPr lvl="2">
              <a:tabLst>
                <a:tab pos="1828800" algn="l"/>
                <a:tab pos="4344988" algn="l"/>
                <a:tab pos="5486400" algn="l"/>
              </a:tabLst>
            </a:pPr>
            <a:r>
              <a:rPr lang="en-US" i="1" dirty="0" smtClean="0"/>
              <a:t>SysOnt.rdf from Erfurt include directory upon install</a:t>
            </a:r>
            <a:endParaRPr lang="en-US" dirty="0" smtClean="0"/>
          </a:p>
          <a:p>
            <a:pPr lvl="1">
              <a:spcAft>
                <a:spcPts val="0"/>
              </a:spcAft>
              <a:tabLst>
                <a:tab pos="1828800" algn="l"/>
                <a:tab pos="4344988" algn="l"/>
                <a:tab pos="5486400" algn="l"/>
              </a:tabLst>
            </a:pPr>
            <a:r>
              <a:rPr lang="en-US" dirty="0" smtClean="0"/>
              <a:t>System Configuration</a:t>
            </a:r>
          </a:p>
          <a:p>
            <a:pPr lvl="1" indent="4763">
              <a:buNone/>
              <a:tabLst>
                <a:tab pos="1828800" algn="l"/>
                <a:tab pos="4344988" algn="l"/>
                <a:tab pos="5486400" algn="l"/>
              </a:tabLst>
            </a:pPr>
            <a:r>
              <a:rPr lang="en-US" sz="1600" i="1" dirty="0" smtClean="0">
                <a:hlinkClick r:id="rId2"/>
              </a:rPr>
              <a:t>http://localhost/OntoWiki/Config</a:t>
            </a:r>
            <a:r>
              <a:rPr lang="en-US" sz="1600" i="1" dirty="0" smtClean="0"/>
              <a:t>/ </a:t>
            </a:r>
            <a:endParaRPr lang="en-US" sz="1600" dirty="0" smtClean="0"/>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conventions</a:t>
            </a:r>
            <a:endParaRPr lang="en-US" dirty="0"/>
          </a:p>
        </p:txBody>
      </p:sp>
      <p:sp>
        <p:nvSpPr>
          <p:cNvPr id="3" name="Content Placeholder 2"/>
          <p:cNvSpPr>
            <a:spLocks noGrp="1"/>
          </p:cNvSpPr>
          <p:nvPr>
            <p:ph idx="1"/>
          </p:nvPr>
        </p:nvSpPr>
        <p:spPr/>
        <p:txBody>
          <a:bodyPr>
            <a:normAutofit/>
          </a:bodyPr>
          <a:lstStyle/>
          <a:p>
            <a:r>
              <a:rPr lang="en-US" dirty="0" smtClean="0"/>
              <a:t>Classes</a:t>
            </a:r>
          </a:p>
          <a:p>
            <a:pPr lvl="1"/>
            <a:r>
              <a:rPr lang="en-US" dirty="0" err="1" smtClean="0"/>
              <a:t>UpperCamelCase</a:t>
            </a:r>
            <a:r>
              <a:rPr lang="en-US" dirty="0" smtClean="0"/>
              <a:t> for URIs</a:t>
            </a:r>
          </a:p>
          <a:p>
            <a:pPr lvl="1"/>
            <a:r>
              <a:rPr lang="en-US" dirty="0" err="1" smtClean="0"/>
              <a:t>TitleCase</a:t>
            </a:r>
            <a:r>
              <a:rPr lang="en-US" dirty="0" smtClean="0"/>
              <a:t> for labels</a:t>
            </a:r>
          </a:p>
          <a:p>
            <a:r>
              <a:rPr lang="en-US" dirty="0" smtClean="0"/>
              <a:t>Individuals</a:t>
            </a:r>
          </a:p>
          <a:p>
            <a:pPr lvl="1"/>
            <a:r>
              <a:rPr lang="en-US" dirty="0" smtClean="0"/>
              <a:t>UDFR identifiers for URIs</a:t>
            </a:r>
          </a:p>
          <a:p>
            <a:pPr lvl="1"/>
            <a:r>
              <a:rPr lang="en-US" dirty="0" smtClean="0"/>
              <a:t>Data source conventions for labels</a:t>
            </a:r>
          </a:p>
          <a:p>
            <a:r>
              <a:rPr lang="en-US" dirty="0" smtClean="0"/>
              <a:t>Properties</a:t>
            </a:r>
          </a:p>
          <a:p>
            <a:pPr lvl="1"/>
            <a:r>
              <a:rPr lang="en-US" dirty="0" err="1" smtClean="0"/>
              <a:t>lowerCamelCase</a:t>
            </a:r>
            <a:r>
              <a:rPr lang="en-US" dirty="0" smtClean="0"/>
              <a:t> for URIs</a:t>
            </a:r>
          </a:p>
          <a:p>
            <a:pPr lvl="1"/>
            <a:r>
              <a:rPr lang="en-US" dirty="0" err="1" smtClean="0"/>
              <a:t>TitleCase</a:t>
            </a:r>
            <a:r>
              <a:rPr lang="en-US" dirty="0" smtClean="0"/>
              <a:t> for labels</a:t>
            </a:r>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a:t>
            </a:r>
            <a:endParaRPr lang="en-US" dirty="0"/>
          </a:p>
        </p:txBody>
      </p:sp>
      <p:sp>
        <p:nvSpPr>
          <p:cNvPr id="3" name="Content Placeholder 2"/>
          <p:cNvSpPr>
            <a:spLocks noGrp="1"/>
          </p:cNvSpPr>
          <p:nvPr>
            <p:ph idx="1"/>
          </p:nvPr>
        </p:nvSpPr>
        <p:spPr/>
        <p:txBody>
          <a:bodyPr>
            <a:normAutofit/>
          </a:bodyPr>
          <a:lstStyle/>
          <a:p>
            <a:r>
              <a:rPr lang="en-US" dirty="0" smtClean="0"/>
              <a:t>UDFR identifier scheme</a:t>
            </a:r>
          </a:p>
          <a:p>
            <a:pPr lvl="1"/>
            <a:r>
              <a:rPr lang="en-US" dirty="0" smtClean="0"/>
              <a:t>u1f (file formats, compression algorithms, encodings)</a:t>
            </a:r>
          </a:p>
          <a:p>
            <a:pPr lvl="1"/>
            <a:r>
              <a:rPr lang="en-US" dirty="0" smtClean="0"/>
              <a:t>u1r (everything else)</a:t>
            </a:r>
          </a:p>
          <a:p>
            <a:r>
              <a:rPr lang="en-US" dirty="0" smtClean="0"/>
              <a:t>UDFR Local Identifier String property</a:t>
            </a:r>
          </a:p>
          <a:p>
            <a:pPr lvl="1"/>
            <a:r>
              <a:rPr lang="en-US" dirty="0" smtClean="0"/>
              <a:t>Maps entity to string for easy lookup and use</a:t>
            </a:r>
          </a:p>
          <a:p>
            <a:r>
              <a:rPr lang="en-US" dirty="0" smtClean="0"/>
              <a:t>Alias Identifiers</a:t>
            </a:r>
          </a:p>
          <a:p>
            <a:pPr lvl="1"/>
            <a:r>
              <a:rPr lang="en-US" dirty="0" smtClean="0"/>
              <a:t>Map to resource within UDFR with:</a:t>
            </a:r>
          </a:p>
          <a:p>
            <a:pPr lvl="2"/>
            <a:r>
              <a:rPr lang="en-US" dirty="0" smtClean="0"/>
              <a:t>Namespace property (e.g., PUID)</a:t>
            </a:r>
          </a:p>
          <a:p>
            <a:pPr lvl="2"/>
            <a:r>
              <a:rPr lang="en-US" dirty="0" smtClean="0"/>
              <a:t>Identifier string value</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URI Construction</a:t>
            </a:r>
            <a:endParaRPr lang="en-US" dirty="0"/>
          </a:p>
        </p:txBody>
      </p:sp>
      <p:sp>
        <p:nvSpPr>
          <p:cNvPr id="3" name="Content Placeholder 2"/>
          <p:cNvSpPr>
            <a:spLocks noGrp="1"/>
          </p:cNvSpPr>
          <p:nvPr>
            <p:ph idx="1"/>
          </p:nvPr>
        </p:nvSpPr>
        <p:spPr/>
        <p:txBody>
          <a:bodyPr>
            <a:normAutofit/>
          </a:bodyPr>
          <a:lstStyle/>
          <a:p>
            <a:pPr>
              <a:spcAft>
                <a:spcPts val="0"/>
              </a:spcAft>
            </a:pPr>
            <a:r>
              <a:rPr lang="en-US" dirty="0" smtClean="0"/>
              <a:t>Schema uses “hash” for ease of publishing</a:t>
            </a:r>
          </a:p>
          <a:p>
            <a:pPr lvl="1">
              <a:buNone/>
            </a:pPr>
            <a:r>
              <a:rPr lang="en-US" sz="1600" dirty="0" smtClean="0">
                <a:hlinkClick r:id="rId2"/>
              </a:rPr>
              <a:t>http://udfr.org/onto#</a:t>
            </a:r>
            <a:endParaRPr lang="en-US" sz="1600" dirty="0" smtClean="0"/>
          </a:p>
          <a:p>
            <a:pPr>
              <a:spcAft>
                <a:spcPts val="0"/>
              </a:spcAft>
            </a:pPr>
            <a:r>
              <a:rPr lang="en-US" dirty="0" smtClean="0"/>
              <a:t>Instance data uses “slash” for ease for retrieval</a:t>
            </a:r>
          </a:p>
          <a:p>
            <a:pPr lvl="1">
              <a:buNone/>
            </a:pPr>
            <a:r>
              <a:rPr lang="en-US" sz="1600" dirty="0" smtClean="0">
                <a:hlinkClick r:id="rId3"/>
              </a:rPr>
              <a:t>http</a:t>
            </a:r>
            <a:r>
              <a:rPr lang="en-US" sz="1600" smtClean="0">
                <a:hlinkClick r:id="rId3"/>
              </a:rPr>
              <a:t>://</a:t>
            </a:r>
            <a:r>
              <a:rPr lang="en-US" sz="1600" smtClean="0">
                <a:hlinkClick r:id="rId3"/>
              </a:rPr>
              <a:t>udfr.org/udfr/</a:t>
            </a:r>
            <a:r>
              <a:rPr lang="en-US" sz="1600" smtClean="0"/>
              <a:t>  </a:t>
            </a:r>
            <a:endParaRPr lang="en-US" sz="1600"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patterns</a:t>
            </a:r>
            <a:endParaRPr lang="en-US" dirty="0"/>
          </a:p>
        </p:txBody>
      </p:sp>
      <p:sp>
        <p:nvSpPr>
          <p:cNvPr id="3" name="Content Placeholder 2"/>
          <p:cNvSpPr>
            <a:spLocks noGrp="1"/>
          </p:cNvSpPr>
          <p:nvPr>
            <p:ph idx="1"/>
          </p:nvPr>
        </p:nvSpPr>
        <p:spPr/>
        <p:txBody>
          <a:bodyPr>
            <a:normAutofit/>
          </a:bodyPr>
          <a:lstStyle/>
          <a:p>
            <a:r>
              <a:rPr lang="en-US" dirty="0" smtClean="0"/>
              <a:t>Abstract Classes</a:t>
            </a:r>
          </a:p>
          <a:p>
            <a:r>
              <a:rPr lang="en-US" dirty="0" smtClean="0"/>
              <a:t>Controlled Vocabularies as closed enumeration classes / SKOS concepts</a:t>
            </a:r>
          </a:p>
          <a:p>
            <a:r>
              <a:rPr lang="en-US" dirty="0" smtClean="0"/>
              <a:t>Integration with other </a:t>
            </a:r>
            <a:r>
              <a:rPr lang="en-US" dirty="0" err="1" smtClean="0"/>
              <a:t>ontologies</a:t>
            </a:r>
            <a:endParaRPr lang="en-US" dirty="0" smtClean="0"/>
          </a:p>
          <a:p>
            <a:pPr lvl="1"/>
            <a:r>
              <a:rPr lang="en-US" dirty="0" smtClean="0"/>
              <a:t>To enable semantic relationships (RDFS, OWL, SKOS)</a:t>
            </a:r>
          </a:p>
          <a:p>
            <a:pPr lvl="1"/>
            <a:r>
              <a:rPr lang="en-US" dirty="0" smtClean="0"/>
              <a:t>To define descriptions (DC, </a:t>
            </a:r>
            <a:r>
              <a:rPr lang="en-US" dirty="0" err="1" smtClean="0"/>
              <a:t>DCTerms</a:t>
            </a:r>
            <a:r>
              <a:rPr lang="en-US" dirty="0" smtClean="0"/>
              <a:t>)</a:t>
            </a:r>
          </a:p>
          <a:p>
            <a:pPr lvl="1"/>
            <a:r>
              <a:rPr lang="en-US" dirty="0" smtClean="0"/>
              <a:t>To integrate vocabularies (MADSRDF, MIME)</a:t>
            </a:r>
          </a:p>
          <a:p>
            <a:pPr lvl="1"/>
            <a:r>
              <a:rPr lang="en-US" dirty="0" smtClean="0"/>
              <a:t>Implemented by:</a:t>
            </a:r>
          </a:p>
          <a:p>
            <a:pPr lvl="2"/>
            <a:r>
              <a:rPr lang="en-US" dirty="0" smtClean="0"/>
              <a:t>Importing ontologies</a:t>
            </a:r>
          </a:p>
          <a:p>
            <a:pPr lvl="2"/>
            <a:r>
              <a:rPr lang="en-US" dirty="0" smtClean="0"/>
              <a:t>Mapping via </a:t>
            </a:r>
            <a:r>
              <a:rPr lang="en-US" dirty="0" err="1" smtClean="0"/>
              <a:t>subClass</a:t>
            </a:r>
            <a:r>
              <a:rPr lang="en-US" dirty="0" smtClean="0"/>
              <a:t> and </a:t>
            </a:r>
            <a:r>
              <a:rPr lang="en-US" dirty="0" err="1" smtClean="0"/>
              <a:t>subProperty</a:t>
            </a:r>
            <a:r>
              <a:rPr lang="en-US" dirty="0" smtClean="0"/>
              <a:t> relations</a:t>
            </a:r>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PRONOM</a:t>
            </a:r>
            <a:endParaRPr lang="en-US" dirty="0"/>
          </a:p>
        </p:txBody>
      </p:sp>
      <p:sp>
        <p:nvSpPr>
          <p:cNvPr id="3" name="Content Placeholder 2"/>
          <p:cNvSpPr>
            <a:spLocks noGrp="1"/>
          </p:cNvSpPr>
          <p:nvPr>
            <p:ph idx="1"/>
          </p:nvPr>
        </p:nvSpPr>
        <p:spPr/>
        <p:txBody>
          <a:bodyPr>
            <a:normAutofit/>
          </a:bodyPr>
          <a:lstStyle/>
          <a:p>
            <a:r>
              <a:rPr lang="en-US" dirty="0" smtClean="0"/>
              <a:t>Worked closely with UK National Archives (TNA) in ontology creation to keep joint development aligned</a:t>
            </a:r>
          </a:p>
          <a:p>
            <a:r>
              <a:rPr lang="en-US" dirty="0" smtClean="0"/>
              <a:t>Potentially use </a:t>
            </a:r>
            <a:r>
              <a:rPr lang="en-US" dirty="0" err="1" smtClean="0"/>
              <a:t>owl:equivalentClass</a:t>
            </a:r>
            <a:r>
              <a:rPr lang="en-US" dirty="0" smtClean="0"/>
              <a:t> to map. However, membership of class extensions may vary</a:t>
            </a:r>
          </a:p>
          <a:p>
            <a:pPr lvl="1"/>
            <a:r>
              <a:rPr lang="en-US" dirty="0" smtClean="0"/>
              <a:t>Alternatively, </a:t>
            </a:r>
            <a:r>
              <a:rPr lang="en-US" dirty="0" err="1" smtClean="0"/>
              <a:t>rdfs:subClassOf</a:t>
            </a:r>
            <a:endParaRPr lang="en-US" dirty="0" smtClean="0"/>
          </a:p>
          <a:p>
            <a:pPr lvl="1"/>
            <a:r>
              <a:rPr lang="en-US" dirty="0" smtClean="0"/>
              <a:t>Similar approach for properties</a:t>
            </a:r>
          </a:p>
          <a:p>
            <a:r>
              <a:rPr lang="en-US" dirty="0" smtClean="0"/>
              <a:t>Define alias identifier statements in UDFR</a:t>
            </a:r>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pic>
        <p:nvPicPr>
          <p:cNvPr id="110" name="Picture 109" descr="ryan inherit.png"/>
          <p:cNvPicPr>
            <a:picLocks noChangeAspect="1"/>
          </p:cNvPicPr>
          <p:nvPr/>
        </p:nvPicPr>
        <p:blipFill>
          <a:blip r:embed="rId2" cstate="print"/>
          <a:stretch>
            <a:fillRect/>
          </a:stretch>
        </p:blipFill>
        <p:spPr>
          <a:xfrm>
            <a:off x="1396999" y="1612900"/>
            <a:ext cx="6771853" cy="3873500"/>
          </a:xfrm>
          <a:prstGeom prst="rect">
            <a:avLst/>
          </a:prstGeom>
        </p:spPr>
      </p:pic>
      <p:sp>
        <p:nvSpPr>
          <p:cNvPr id="111" name="Rectangle 110"/>
          <p:cNvSpPr/>
          <p:nvPr/>
        </p:nvSpPr>
        <p:spPr>
          <a:xfrm>
            <a:off x="4876800" y="6611779"/>
            <a:ext cx="4267200" cy="246221"/>
          </a:xfrm>
          <a:prstGeom prst="rect">
            <a:avLst/>
          </a:prstGeom>
        </p:spPr>
        <p:txBody>
          <a:bodyPr wrap="square">
            <a:spAutoFit/>
          </a:bodyPr>
          <a:lstStyle/>
          <a:p>
            <a:r>
              <a:rPr lang="en-US" sz="1000" dirty="0" smtClean="0"/>
              <a:t>Source: http://programmerryangosling.tumblr.com/post/17532370461</a:t>
            </a:r>
            <a:endParaRPr lang="en-US" sz="1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of history …</a:t>
            </a:r>
            <a:endParaRPr lang="en-US" dirty="0"/>
          </a:p>
        </p:txBody>
      </p:sp>
      <p:sp>
        <p:nvSpPr>
          <p:cNvPr id="3" name="Content Placeholder 2"/>
          <p:cNvSpPr>
            <a:spLocks noGrp="1"/>
          </p:cNvSpPr>
          <p:nvPr>
            <p:ph idx="1"/>
          </p:nvPr>
        </p:nvSpPr>
        <p:spPr/>
        <p:txBody>
          <a:bodyPr/>
          <a:lstStyle/>
          <a:p>
            <a:pPr>
              <a:spcAft>
                <a:spcPts val="0"/>
              </a:spcAft>
            </a:pPr>
            <a:r>
              <a:rPr lang="en-US" dirty="0" smtClean="0"/>
              <a:t>PRONOM – National Archives [UK], 2002</a:t>
            </a:r>
          </a:p>
          <a:p>
            <a:pPr indent="0">
              <a:buNone/>
            </a:pPr>
            <a:r>
              <a:rPr lang="en-US" sz="1600" i="1" dirty="0" smtClean="0">
                <a:hlinkClick r:id="rId2"/>
              </a:rPr>
              <a:t>http://www.nationalarchives.gov.uk/PRONOM</a:t>
            </a:r>
            <a:r>
              <a:rPr lang="en-US" sz="1600" i="1" dirty="0" smtClean="0"/>
              <a:t> </a:t>
            </a:r>
          </a:p>
          <a:p>
            <a:pPr lvl="1"/>
            <a:r>
              <a:rPr lang="en-US" dirty="0" smtClean="0">
                <a:solidFill>
                  <a:schemeClr val="accent4">
                    <a:lumMod val="75000"/>
                  </a:schemeClr>
                </a:solidFill>
              </a:rPr>
              <a:t>“</a:t>
            </a:r>
            <a:r>
              <a:rPr lang="en-US" i="1" dirty="0" smtClean="0">
                <a:solidFill>
                  <a:schemeClr val="accent4">
                    <a:lumMod val="75000"/>
                  </a:schemeClr>
                </a:solidFill>
              </a:rPr>
              <a:t>ready access to reliable technical information about the nature of electronic records</a:t>
            </a:r>
            <a:r>
              <a:rPr lang="en-US" dirty="0" smtClean="0">
                <a:solidFill>
                  <a:schemeClr val="accent4">
                    <a:lumMod val="75000"/>
                  </a:schemeClr>
                </a:solidFill>
              </a:rPr>
              <a:t>”</a:t>
            </a:r>
            <a:endParaRPr lang="en-US" i="1" dirty="0" smtClean="0">
              <a:solidFill>
                <a:schemeClr val="accent4">
                  <a:lumMod val="75000"/>
                </a:schemeClr>
              </a:solidFill>
            </a:endParaRPr>
          </a:p>
          <a:p>
            <a:pPr>
              <a:spcAft>
                <a:spcPts val="0"/>
              </a:spcAft>
            </a:pPr>
            <a:r>
              <a:rPr lang="en-US" dirty="0" smtClean="0"/>
              <a:t>JHOVE – Harvard, 2003</a:t>
            </a:r>
          </a:p>
          <a:p>
            <a:pPr indent="0">
              <a:buNone/>
            </a:pPr>
            <a:r>
              <a:rPr lang="en-US" sz="1600" i="1" dirty="0" smtClean="0">
                <a:hlinkClick r:id="rId3"/>
              </a:rPr>
              <a:t>http://hul.harvard.edu/jhove</a:t>
            </a:r>
            <a:endParaRPr lang="en-US" sz="1600" i="1" dirty="0" smtClean="0"/>
          </a:p>
          <a:p>
            <a:pPr lvl="1"/>
            <a:r>
              <a:rPr lang="en-US" dirty="0" smtClean="0">
                <a:solidFill>
                  <a:schemeClr val="accent4">
                    <a:lumMod val="75000"/>
                  </a:schemeClr>
                </a:solidFill>
              </a:rPr>
              <a:t>“</a:t>
            </a:r>
            <a:r>
              <a:rPr lang="en-US" i="1" dirty="0" smtClean="0">
                <a:solidFill>
                  <a:schemeClr val="accent4">
                    <a:lumMod val="75000"/>
                  </a:schemeClr>
                </a:solidFill>
              </a:rPr>
              <a:t>digital object validation and characterization</a:t>
            </a:r>
            <a:r>
              <a:rPr lang="en-US" dirty="0" smtClean="0">
                <a:solidFill>
                  <a:schemeClr val="accent4">
                    <a:lumMod val="75000"/>
                  </a:schemeClr>
                </a:solidFill>
              </a:rPr>
              <a:t>”</a:t>
            </a:r>
          </a:p>
          <a:p>
            <a:pPr>
              <a:spcAft>
                <a:spcPts val="0"/>
              </a:spcAft>
            </a:pPr>
            <a:r>
              <a:rPr lang="en-US" dirty="0" smtClean="0"/>
              <a:t>Global Digital Format Registry (GDFR) –</a:t>
            </a:r>
          </a:p>
          <a:p>
            <a:pPr indent="0">
              <a:spcAft>
                <a:spcPts val="0"/>
              </a:spcAft>
              <a:buNone/>
            </a:pPr>
            <a:r>
              <a:rPr lang="en-US" dirty="0" smtClean="0"/>
              <a:t>Harvard/OCLC, 2006</a:t>
            </a:r>
          </a:p>
          <a:p>
            <a:pPr indent="0">
              <a:buNone/>
            </a:pPr>
            <a:r>
              <a:rPr lang="en-US" sz="1600" i="1" dirty="0" smtClean="0">
                <a:hlinkClick r:id="rId4"/>
              </a:rPr>
              <a:t>http://gdfr.info/</a:t>
            </a:r>
            <a:endParaRPr lang="en-US" sz="1600" i="1" dirty="0" smtClean="0"/>
          </a:p>
          <a:p>
            <a:pPr lvl="1"/>
            <a:r>
              <a:rPr lang="en-US" dirty="0" smtClean="0">
                <a:solidFill>
                  <a:schemeClr val="accent4">
                    <a:lumMod val="75000"/>
                  </a:schemeClr>
                </a:solidFill>
              </a:rPr>
              <a:t>“</a:t>
            </a:r>
            <a:r>
              <a:rPr lang="en-US" i="1" dirty="0" smtClean="0">
                <a:solidFill>
                  <a:schemeClr val="accent4">
                    <a:lumMod val="75000"/>
                  </a:schemeClr>
                </a:solidFill>
              </a:rPr>
              <a:t>a distributed and replicated registry of format information populated and vetted by experts and enthusiasts world-wide</a:t>
            </a:r>
            <a:r>
              <a:rPr lang="en-US" dirty="0" smtClean="0">
                <a:solidFill>
                  <a:schemeClr val="accent4">
                    <a:lumMod val="75000"/>
                  </a:schemeClr>
                </a:solidFill>
              </a:rPr>
              <a:t>”</a:t>
            </a:r>
          </a:p>
          <a:p>
            <a:endParaRPr lang="en-US" dirty="0" smtClean="0"/>
          </a:p>
          <a:p>
            <a:endParaRPr lang="en-US" dirty="0"/>
          </a:p>
        </p:txBody>
      </p:sp>
      <p:grpSp>
        <p:nvGrpSpPr>
          <p:cNvPr id="4" name="Group 3"/>
          <p:cNvGrpSpPr/>
          <p:nvPr/>
        </p:nvGrpSpPr>
        <p:grpSpPr>
          <a:xfrm>
            <a:off x="6553200" y="1524000"/>
            <a:ext cx="2019300" cy="323850"/>
            <a:chOff x="6553200" y="1752600"/>
            <a:chExt cx="2019300" cy="323850"/>
          </a:xfrm>
        </p:grpSpPr>
        <p:pic>
          <p:nvPicPr>
            <p:cNvPr id="5" name="Picture 3"/>
            <p:cNvPicPr>
              <a:picLocks noChangeAspect="1" noChangeArrowheads="1"/>
            </p:cNvPicPr>
            <p:nvPr/>
          </p:nvPicPr>
          <p:blipFill>
            <a:blip r:embed="rId5" cstate="print"/>
            <a:srcRect/>
            <a:stretch>
              <a:fillRect/>
            </a:stretch>
          </p:blipFill>
          <p:spPr bwMode="auto">
            <a:xfrm>
              <a:off x="6934200" y="1752600"/>
              <a:ext cx="1638300" cy="238125"/>
            </a:xfrm>
            <a:prstGeom prst="rect">
              <a:avLst/>
            </a:prstGeom>
            <a:noFill/>
            <a:ln w="9525">
              <a:noFill/>
              <a:miter lim="800000"/>
              <a:headEnd/>
              <a:tailEnd/>
            </a:ln>
          </p:spPr>
        </p:pic>
        <p:pic>
          <p:nvPicPr>
            <p:cNvPr id="6" name="Picture 2"/>
            <p:cNvPicPr>
              <a:picLocks noChangeAspect="1" noChangeArrowheads="1"/>
            </p:cNvPicPr>
            <p:nvPr/>
          </p:nvPicPr>
          <p:blipFill>
            <a:blip r:embed="rId6" cstate="print"/>
            <a:srcRect/>
            <a:stretch>
              <a:fillRect/>
            </a:stretch>
          </p:blipFill>
          <p:spPr bwMode="auto">
            <a:xfrm>
              <a:off x="6553200" y="1752600"/>
              <a:ext cx="421005" cy="323850"/>
            </a:xfrm>
            <a:prstGeom prst="rect">
              <a:avLst/>
            </a:prstGeom>
            <a:noFill/>
            <a:ln w="9525">
              <a:noFill/>
              <a:miter lim="800000"/>
              <a:headEnd/>
              <a:tailEnd/>
            </a:ln>
          </p:spPr>
        </p:pic>
      </p:grpSp>
      <p:pic>
        <p:nvPicPr>
          <p:cNvPr id="7" name="Picture 3"/>
          <p:cNvPicPr>
            <a:picLocks noChangeAspect="1" noChangeArrowheads="1"/>
          </p:cNvPicPr>
          <p:nvPr/>
        </p:nvPicPr>
        <p:blipFill>
          <a:blip r:embed="rId7" cstate="print"/>
          <a:srcRect/>
          <a:stretch>
            <a:fillRect/>
          </a:stretch>
        </p:blipFill>
        <p:spPr bwMode="auto">
          <a:xfrm>
            <a:off x="7405688" y="3048000"/>
            <a:ext cx="1128712" cy="329881"/>
          </a:xfrm>
          <a:prstGeom prst="rect">
            <a:avLst/>
          </a:prstGeom>
          <a:noFill/>
          <a:ln w="9525">
            <a:noFill/>
            <a:miter lim="800000"/>
            <a:headEnd/>
            <a:tailEnd/>
          </a:ln>
        </p:spPr>
      </p:pic>
      <p:pic>
        <p:nvPicPr>
          <p:cNvPr id="8" name="Picture 2"/>
          <p:cNvPicPr>
            <a:picLocks noChangeAspect="1" noChangeArrowheads="1"/>
          </p:cNvPicPr>
          <p:nvPr/>
        </p:nvPicPr>
        <p:blipFill>
          <a:blip r:embed="rId8" cstate="print"/>
          <a:srcRect/>
          <a:stretch>
            <a:fillRect/>
          </a:stretch>
        </p:blipFill>
        <p:spPr bwMode="auto">
          <a:xfrm>
            <a:off x="7419975" y="4267200"/>
            <a:ext cx="1114425" cy="49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sp>
        <p:nvSpPr>
          <p:cNvPr id="3" name="Rectangle 2"/>
          <p:cNvSpPr/>
          <p:nvPr/>
        </p:nvSpPr>
        <p:spPr>
          <a:xfrm>
            <a:off x="4114800" y="16002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rPr>
              <a:t>Abstract Base</a:t>
            </a:r>
            <a:endParaRPr lang="en-US" sz="1200" i="1" dirty="0">
              <a:solidFill>
                <a:schemeClr val="tx1"/>
              </a:solidFill>
            </a:endParaRPr>
          </a:p>
        </p:txBody>
      </p:sp>
      <p:sp>
        <p:nvSpPr>
          <p:cNvPr id="4" name="Rectangle 3"/>
          <p:cNvSpPr/>
          <p:nvPr/>
        </p:nvSpPr>
        <p:spPr>
          <a:xfrm>
            <a:off x="41148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rPr>
              <a:t>Abstract Product</a:t>
            </a:r>
            <a:endParaRPr lang="en-US" sz="1200" i="1" dirty="0">
              <a:solidFill>
                <a:schemeClr val="tx1"/>
              </a:solidFill>
            </a:endParaRPr>
          </a:p>
        </p:txBody>
      </p:sp>
      <p:sp>
        <p:nvSpPr>
          <p:cNvPr id="5" name="Rectangle 4"/>
          <p:cNvSpPr/>
          <p:nvPr/>
        </p:nvSpPr>
        <p:spPr>
          <a:xfrm>
            <a:off x="41148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rPr>
              <a:t>Abstract Format</a:t>
            </a:r>
            <a:endParaRPr lang="en-US" sz="1200" i="1" dirty="0">
              <a:solidFill>
                <a:schemeClr val="tx1"/>
              </a:solidFill>
            </a:endParaRPr>
          </a:p>
        </p:txBody>
      </p:sp>
      <p:sp>
        <p:nvSpPr>
          <p:cNvPr id="6" name="Rectangle 5"/>
          <p:cNvSpPr/>
          <p:nvPr/>
        </p:nvSpPr>
        <p:spPr>
          <a:xfrm>
            <a:off x="4114800" y="57150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File Format</a:t>
            </a:r>
            <a:endParaRPr lang="en-US" sz="1200" dirty="0">
              <a:solidFill>
                <a:schemeClr val="tx1"/>
              </a:solidFill>
            </a:endParaRPr>
          </a:p>
        </p:txBody>
      </p:sp>
      <p:sp>
        <p:nvSpPr>
          <p:cNvPr id="8" name="Rectangle 7"/>
          <p:cNvSpPr/>
          <p:nvPr/>
        </p:nvSpPr>
        <p:spPr>
          <a:xfrm>
            <a:off x="2667000" y="57150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Character Encoding</a:t>
            </a:r>
            <a:endParaRPr lang="en-US" sz="1200" dirty="0">
              <a:solidFill>
                <a:schemeClr val="tx1"/>
              </a:solidFill>
            </a:endParaRPr>
          </a:p>
        </p:txBody>
      </p:sp>
      <p:sp>
        <p:nvSpPr>
          <p:cNvPr id="9" name="Rectangle 8"/>
          <p:cNvSpPr/>
          <p:nvPr/>
        </p:nvSpPr>
        <p:spPr>
          <a:xfrm>
            <a:off x="5562600" y="57150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Compression Algorithm</a:t>
            </a:r>
            <a:endParaRPr lang="en-US" sz="1200" dirty="0">
              <a:solidFill>
                <a:schemeClr val="tx1"/>
              </a:solidFill>
            </a:endParaRPr>
          </a:p>
        </p:txBody>
      </p:sp>
      <p:sp>
        <p:nvSpPr>
          <p:cNvPr id="10" name="Rectangle 9"/>
          <p:cNvSpPr/>
          <p:nvPr/>
        </p:nvSpPr>
        <p:spPr>
          <a:xfrm>
            <a:off x="26670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Media</a:t>
            </a:r>
            <a:endParaRPr lang="en-US" sz="1200" dirty="0">
              <a:solidFill>
                <a:schemeClr val="tx1"/>
              </a:solidFill>
            </a:endParaRPr>
          </a:p>
        </p:txBody>
      </p:sp>
      <p:sp>
        <p:nvSpPr>
          <p:cNvPr id="11" name="Rectangle 10"/>
          <p:cNvSpPr/>
          <p:nvPr/>
        </p:nvSpPr>
        <p:spPr>
          <a:xfrm>
            <a:off x="14478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Hardware</a:t>
            </a:r>
            <a:endParaRPr lang="en-US" sz="1200" dirty="0">
              <a:solidFill>
                <a:schemeClr val="tx1"/>
              </a:solidFill>
            </a:endParaRPr>
          </a:p>
        </p:txBody>
      </p:sp>
      <p:sp>
        <p:nvSpPr>
          <p:cNvPr id="12" name="Rectangle 11"/>
          <p:cNvSpPr/>
          <p:nvPr/>
        </p:nvSpPr>
        <p:spPr>
          <a:xfrm>
            <a:off x="2286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Software</a:t>
            </a:r>
            <a:endParaRPr lang="en-US" sz="1200" dirty="0">
              <a:solidFill>
                <a:schemeClr val="tx1"/>
              </a:solidFill>
            </a:endParaRPr>
          </a:p>
        </p:txBody>
      </p:sp>
      <p:sp>
        <p:nvSpPr>
          <p:cNvPr id="13" name="Rectangle 12"/>
          <p:cNvSpPr/>
          <p:nvPr/>
        </p:nvSpPr>
        <p:spPr>
          <a:xfrm>
            <a:off x="55626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Document</a:t>
            </a:r>
            <a:endParaRPr lang="en-US" sz="1200" dirty="0">
              <a:solidFill>
                <a:schemeClr val="tx1"/>
              </a:solidFill>
            </a:endParaRPr>
          </a:p>
        </p:txBody>
      </p:sp>
      <p:sp>
        <p:nvSpPr>
          <p:cNvPr id="14" name="Rectangle 13"/>
          <p:cNvSpPr/>
          <p:nvPr/>
        </p:nvSpPr>
        <p:spPr>
          <a:xfrm>
            <a:off x="67818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File</a:t>
            </a:r>
            <a:endParaRPr lang="en-US" sz="1200" dirty="0">
              <a:solidFill>
                <a:schemeClr val="tx1"/>
              </a:solidFill>
            </a:endParaRPr>
          </a:p>
        </p:txBody>
      </p:sp>
      <p:sp>
        <p:nvSpPr>
          <p:cNvPr id="15" name="Rectangle 14"/>
          <p:cNvSpPr/>
          <p:nvPr/>
        </p:nvSpPr>
        <p:spPr>
          <a:xfrm>
            <a:off x="26670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Agent</a:t>
            </a:r>
            <a:endParaRPr lang="en-US" sz="1200" dirty="0">
              <a:solidFill>
                <a:schemeClr val="tx1"/>
              </a:solidFill>
            </a:endParaRPr>
          </a:p>
        </p:txBody>
      </p:sp>
      <p:sp>
        <p:nvSpPr>
          <p:cNvPr id="16" name="Rectangle 15"/>
          <p:cNvSpPr/>
          <p:nvPr/>
        </p:nvSpPr>
        <p:spPr>
          <a:xfrm>
            <a:off x="14478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IPR</a:t>
            </a:r>
            <a:endParaRPr lang="en-US" sz="1200" dirty="0">
              <a:solidFill>
                <a:schemeClr val="tx1"/>
              </a:solidFill>
            </a:endParaRPr>
          </a:p>
        </p:txBody>
      </p:sp>
      <p:grpSp>
        <p:nvGrpSpPr>
          <p:cNvPr id="7" name="Group 208"/>
          <p:cNvGrpSpPr/>
          <p:nvPr/>
        </p:nvGrpSpPr>
        <p:grpSpPr>
          <a:xfrm>
            <a:off x="3124200" y="4876800"/>
            <a:ext cx="2895600" cy="838200"/>
            <a:chOff x="3124200" y="4876800"/>
            <a:chExt cx="2895600" cy="838200"/>
          </a:xfrm>
        </p:grpSpPr>
        <p:cxnSp>
          <p:nvCxnSpPr>
            <p:cNvPr id="20" name="Straight Arrow Connector 19"/>
            <p:cNvCxnSpPr>
              <a:stCxn id="6" idx="0"/>
              <a:endCxn id="5" idx="2"/>
            </p:cNvCxnSpPr>
            <p:nvPr/>
          </p:nvCxnSpPr>
          <p:spPr>
            <a:xfrm flipV="1">
              <a:off x="4572000" y="4876800"/>
              <a:ext cx="0" cy="838200"/>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hape 49"/>
            <p:cNvCxnSpPr>
              <a:stCxn id="8" idx="0"/>
            </p:cNvCxnSpPr>
            <p:nvPr/>
          </p:nvCxnSpPr>
          <p:spPr>
            <a:xfrm rot="5400000" flipH="1" flipV="1">
              <a:off x="3657600" y="4800600"/>
              <a:ext cx="381000" cy="14478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5" name="Shape 54"/>
            <p:cNvCxnSpPr>
              <a:stCxn id="9" idx="0"/>
            </p:cNvCxnSpPr>
            <p:nvPr/>
          </p:nvCxnSpPr>
          <p:spPr>
            <a:xfrm rot="16200000" flipV="1">
              <a:off x="5105400" y="4800600"/>
              <a:ext cx="381000" cy="144780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stCxn id="5" idx="0"/>
            <a:endCxn id="4" idx="2"/>
          </p:cNvCxnSpPr>
          <p:nvPr/>
        </p:nvCxnSpPr>
        <p:spPr>
          <a:xfrm flipV="1">
            <a:off x="4572000" y="3505200"/>
            <a:ext cx="0" cy="838200"/>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hape 64"/>
          <p:cNvCxnSpPr>
            <a:stCxn id="14" idx="0"/>
          </p:cNvCxnSpPr>
          <p:nvPr/>
        </p:nvCxnSpPr>
        <p:spPr>
          <a:xfrm rot="16200000" flipV="1">
            <a:off x="6057900" y="3162300"/>
            <a:ext cx="1752600" cy="609600"/>
          </a:xfrm>
          <a:prstGeom prst="bentConnector3">
            <a:avLst>
              <a:gd name="adj1" fmla="val 16377"/>
            </a:avLst>
          </a:prstGeom>
          <a:ln w="38100"/>
        </p:spPr>
        <p:style>
          <a:lnRef idx="1">
            <a:schemeClr val="accent1"/>
          </a:lnRef>
          <a:fillRef idx="0">
            <a:schemeClr val="accent1"/>
          </a:fillRef>
          <a:effectRef idx="0">
            <a:schemeClr val="accent1"/>
          </a:effectRef>
          <a:fontRef idx="minor">
            <a:schemeClr val="tx1"/>
          </a:fontRef>
        </p:style>
      </p:cxnSp>
      <p:cxnSp>
        <p:nvCxnSpPr>
          <p:cNvPr id="56" name="Shape 55"/>
          <p:cNvCxnSpPr/>
          <p:nvPr/>
        </p:nvCxnSpPr>
        <p:spPr>
          <a:xfrm rot="5400000" flipH="1" flipV="1">
            <a:off x="3695700" y="3467100"/>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Shape 57"/>
          <p:cNvCxnSpPr>
            <a:stCxn id="11" idx="0"/>
          </p:cNvCxnSpPr>
          <p:nvPr/>
        </p:nvCxnSpPr>
        <p:spPr>
          <a:xfrm rot="5400000" flipH="1" flipV="1">
            <a:off x="2438401" y="3429001"/>
            <a:ext cx="380999" cy="14478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9" name="Shape 58"/>
          <p:cNvCxnSpPr/>
          <p:nvPr/>
        </p:nvCxnSpPr>
        <p:spPr>
          <a:xfrm rot="5400000" flipH="1" flipV="1">
            <a:off x="1181100" y="3467101"/>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61" name="Shape 60"/>
          <p:cNvCxnSpPr/>
          <p:nvPr/>
        </p:nvCxnSpPr>
        <p:spPr>
          <a:xfrm rot="16200000" flipV="1">
            <a:off x="5067300" y="3467101"/>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17" name="Group 117"/>
          <p:cNvGrpSpPr/>
          <p:nvPr/>
        </p:nvGrpSpPr>
        <p:grpSpPr>
          <a:xfrm>
            <a:off x="4343400" y="3429000"/>
            <a:ext cx="1371600" cy="1828800"/>
            <a:chOff x="4343400" y="3429000"/>
            <a:chExt cx="1371600" cy="1828800"/>
          </a:xfrm>
        </p:grpSpPr>
        <p:sp>
          <p:nvSpPr>
            <p:cNvPr id="116" name="Arc 115"/>
            <p:cNvSpPr/>
            <p:nvPr/>
          </p:nvSpPr>
          <p:spPr>
            <a:xfrm>
              <a:off x="4343400" y="3429000"/>
              <a:ext cx="1371600" cy="1828800"/>
            </a:xfrm>
            <a:prstGeom prst="arc">
              <a:avLst>
                <a:gd name="adj1" fmla="val 16200000"/>
                <a:gd name="adj2" fmla="val 93840"/>
              </a:avLst>
            </a:prstGeom>
            <a:ln w="381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TextBox 162"/>
            <p:cNvSpPr txBox="1"/>
            <p:nvPr/>
          </p:nvSpPr>
          <p:spPr>
            <a:xfrm>
              <a:off x="4572000" y="3639494"/>
              <a:ext cx="990600" cy="276999"/>
            </a:xfrm>
            <a:prstGeom prst="rect">
              <a:avLst/>
            </a:prstGeom>
            <a:noFill/>
          </p:spPr>
          <p:txBody>
            <a:bodyPr wrap="square" rtlCol="0">
              <a:spAutoFit/>
            </a:bodyPr>
            <a:lstStyle/>
            <a:p>
              <a:r>
                <a:rPr lang="en-US" sz="1200" i="1" dirty="0" smtClean="0">
                  <a:solidFill>
                    <a:schemeClr val="accent2">
                      <a:lumMod val="75000"/>
                    </a:schemeClr>
                  </a:solidFill>
                </a:rPr>
                <a:t>specification</a:t>
              </a:r>
              <a:endParaRPr lang="en-US" sz="1200" i="1" dirty="0">
                <a:solidFill>
                  <a:schemeClr val="accent2">
                    <a:lumMod val="75000"/>
                  </a:schemeClr>
                </a:solidFill>
              </a:endParaRPr>
            </a:p>
          </p:txBody>
        </p:sp>
      </p:grpSp>
      <p:grpSp>
        <p:nvGrpSpPr>
          <p:cNvPr id="21" name="Group 113"/>
          <p:cNvGrpSpPr/>
          <p:nvPr/>
        </p:nvGrpSpPr>
        <p:grpSpPr>
          <a:xfrm>
            <a:off x="3048000" y="3352800"/>
            <a:ext cx="4191000" cy="1981200"/>
            <a:chOff x="3048000" y="3352800"/>
            <a:chExt cx="4191000" cy="1981200"/>
          </a:xfrm>
        </p:grpSpPr>
        <p:sp>
          <p:nvSpPr>
            <p:cNvPr id="117" name="Arc 116"/>
            <p:cNvSpPr/>
            <p:nvPr/>
          </p:nvSpPr>
          <p:spPr>
            <a:xfrm>
              <a:off x="3048000" y="3352800"/>
              <a:ext cx="3966411" cy="1981200"/>
            </a:xfrm>
            <a:prstGeom prst="arc">
              <a:avLst/>
            </a:prstGeom>
            <a:ln w="381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TextBox 163"/>
            <p:cNvSpPr txBox="1"/>
            <p:nvPr/>
          </p:nvSpPr>
          <p:spPr>
            <a:xfrm>
              <a:off x="6490368" y="3500735"/>
              <a:ext cx="748632" cy="461665"/>
            </a:xfrm>
            <a:prstGeom prst="rect">
              <a:avLst/>
            </a:prstGeom>
            <a:noFill/>
          </p:spPr>
          <p:txBody>
            <a:bodyPr wrap="square" rIns="0" rtlCol="0">
              <a:spAutoFit/>
            </a:bodyPr>
            <a:lstStyle/>
            <a:p>
              <a:pPr algn="r"/>
              <a:r>
                <a:rPr lang="en-US" sz="1200" i="1" dirty="0" smtClean="0">
                  <a:solidFill>
                    <a:schemeClr val="accent2">
                      <a:lumMod val="75000"/>
                    </a:schemeClr>
                  </a:solidFill>
                </a:rPr>
                <a:t>reference</a:t>
              </a:r>
            </a:p>
            <a:p>
              <a:pPr algn="r"/>
              <a:r>
                <a:rPr lang="en-US" sz="1200" i="1" dirty="0" smtClean="0">
                  <a:solidFill>
                    <a:schemeClr val="accent2">
                      <a:lumMod val="75000"/>
                    </a:schemeClr>
                  </a:solidFill>
                </a:rPr>
                <a:t>file</a:t>
              </a:r>
              <a:endParaRPr lang="en-US" sz="1200" i="1" dirty="0">
                <a:solidFill>
                  <a:schemeClr val="accent2">
                    <a:lumMod val="75000"/>
                  </a:schemeClr>
                </a:solidFill>
              </a:endParaRPr>
            </a:p>
          </p:txBody>
        </p:sp>
      </p:grpSp>
      <p:cxnSp>
        <p:nvCxnSpPr>
          <p:cNvPr id="159" name="Straight Arrow Connector 158"/>
          <p:cNvCxnSpPr>
            <a:stCxn id="16" idx="3"/>
            <a:endCxn id="15" idx="1"/>
          </p:cNvCxnSpPr>
          <p:nvPr/>
        </p:nvCxnSpPr>
        <p:spPr>
          <a:xfrm>
            <a:off x="2362200" y="3238500"/>
            <a:ext cx="304800" cy="0"/>
          </a:xfrm>
          <a:prstGeom prst="straightConnector1">
            <a:avLst/>
          </a:prstGeom>
          <a:ln w="381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286000" y="2743200"/>
            <a:ext cx="609600" cy="276999"/>
          </a:xfrm>
          <a:prstGeom prst="rect">
            <a:avLst/>
          </a:prstGeom>
          <a:noFill/>
        </p:spPr>
        <p:txBody>
          <a:bodyPr wrap="square" rtlCol="0">
            <a:spAutoFit/>
          </a:bodyPr>
          <a:lstStyle/>
          <a:p>
            <a:pPr algn="ctr"/>
            <a:r>
              <a:rPr lang="en-US" sz="1200" i="1" dirty="0" smtClean="0">
                <a:solidFill>
                  <a:schemeClr val="accent2">
                    <a:lumMod val="75000"/>
                  </a:schemeClr>
                </a:solidFill>
              </a:rPr>
              <a:t>holder</a:t>
            </a:r>
            <a:endParaRPr lang="en-US" sz="1200" i="1" dirty="0">
              <a:solidFill>
                <a:schemeClr val="accent2">
                  <a:lumMod val="75000"/>
                </a:schemeClr>
              </a:solidFill>
            </a:endParaRPr>
          </a:p>
        </p:txBody>
      </p:sp>
      <p:grpSp>
        <p:nvGrpSpPr>
          <p:cNvPr id="22" name="Group 179"/>
          <p:cNvGrpSpPr/>
          <p:nvPr/>
        </p:nvGrpSpPr>
        <p:grpSpPr>
          <a:xfrm>
            <a:off x="3581400" y="2999601"/>
            <a:ext cx="609600" cy="276999"/>
            <a:chOff x="3581400" y="2999601"/>
            <a:chExt cx="609600" cy="276999"/>
          </a:xfrm>
        </p:grpSpPr>
        <p:cxnSp>
          <p:nvCxnSpPr>
            <p:cNvPr id="149" name="Straight Arrow Connector 148"/>
            <p:cNvCxnSpPr>
              <a:stCxn id="15" idx="3"/>
              <a:endCxn id="4" idx="1"/>
            </p:cNvCxnSpPr>
            <p:nvPr/>
          </p:nvCxnSpPr>
          <p:spPr>
            <a:xfrm>
              <a:off x="3581400" y="3238500"/>
              <a:ext cx="533400" cy="0"/>
            </a:xfrm>
            <a:prstGeom prst="straightConnector1">
              <a:avLst/>
            </a:prstGeom>
            <a:ln w="38100">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3581400" y="2999601"/>
              <a:ext cx="609600" cy="276999"/>
            </a:xfrm>
            <a:prstGeom prst="rect">
              <a:avLst/>
            </a:prstGeom>
            <a:noFill/>
          </p:spPr>
          <p:txBody>
            <a:bodyPr wrap="square" rtlCol="0">
              <a:spAutoFit/>
            </a:bodyPr>
            <a:lstStyle/>
            <a:p>
              <a:pPr algn="ctr"/>
              <a:r>
                <a:rPr lang="en-US" sz="1200" i="1" dirty="0" smtClean="0">
                  <a:solidFill>
                    <a:schemeClr val="accent2">
                      <a:lumMod val="75000"/>
                    </a:schemeClr>
                  </a:solidFill>
                </a:rPr>
                <a:t>owner</a:t>
              </a:r>
              <a:endParaRPr lang="en-US" sz="1200" i="1" dirty="0">
                <a:solidFill>
                  <a:schemeClr val="accent2">
                    <a:lumMod val="75000"/>
                  </a:schemeClr>
                </a:solidFill>
              </a:endParaRPr>
            </a:p>
          </p:txBody>
        </p:sp>
      </p:grpSp>
      <p:grpSp>
        <p:nvGrpSpPr>
          <p:cNvPr id="23" name="Group 133"/>
          <p:cNvGrpSpPr/>
          <p:nvPr/>
        </p:nvGrpSpPr>
        <p:grpSpPr>
          <a:xfrm>
            <a:off x="3581400" y="2743200"/>
            <a:ext cx="685800" cy="304800"/>
            <a:chOff x="3581400" y="2743200"/>
            <a:chExt cx="685800" cy="304800"/>
          </a:xfrm>
        </p:grpSpPr>
        <p:cxnSp>
          <p:nvCxnSpPr>
            <p:cNvPr id="160" name="Straight Arrow Connector 159"/>
            <p:cNvCxnSpPr/>
            <p:nvPr/>
          </p:nvCxnSpPr>
          <p:spPr>
            <a:xfrm>
              <a:off x="3581400" y="3048000"/>
              <a:ext cx="533400" cy="0"/>
            </a:xfrm>
            <a:prstGeom prst="straightConnector1">
              <a:avLst/>
            </a:prstGeom>
            <a:ln w="38100">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3581400" y="2743200"/>
              <a:ext cx="685800" cy="276999"/>
            </a:xfrm>
            <a:prstGeom prst="rect">
              <a:avLst/>
            </a:prstGeom>
            <a:noFill/>
          </p:spPr>
          <p:txBody>
            <a:bodyPr wrap="square" rtlCol="0">
              <a:spAutoFit/>
            </a:bodyPr>
            <a:lstStyle/>
            <a:p>
              <a:r>
                <a:rPr lang="en-US" sz="1200" i="1" dirty="0" smtClean="0">
                  <a:solidFill>
                    <a:schemeClr val="accent2">
                      <a:lumMod val="75000"/>
                    </a:schemeClr>
                  </a:solidFill>
                </a:rPr>
                <a:t>creator</a:t>
              </a:r>
              <a:endParaRPr lang="en-US" sz="1200" i="1" dirty="0">
                <a:solidFill>
                  <a:schemeClr val="accent2">
                    <a:lumMod val="75000"/>
                  </a:schemeClr>
                </a:solidFill>
              </a:endParaRPr>
            </a:p>
          </p:txBody>
        </p:sp>
      </p:grpSp>
      <p:grpSp>
        <p:nvGrpSpPr>
          <p:cNvPr id="24" name="Group 134"/>
          <p:cNvGrpSpPr/>
          <p:nvPr/>
        </p:nvGrpSpPr>
        <p:grpSpPr>
          <a:xfrm>
            <a:off x="3429000" y="3429000"/>
            <a:ext cx="914400" cy="276999"/>
            <a:chOff x="3429000" y="3429000"/>
            <a:chExt cx="914400" cy="276999"/>
          </a:xfrm>
        </p:grpSpPr>
        <p:cxnSp>
          <p:nvCxnSpPr>
            <p:cNvPr id="161" name="Straight Arrow Connector 160"/>
            <p:cNvCxnSpPr/>
            <p:nvPr/>
          </p:nvCxnSpPr>
          <p:spPr>
            <a:xfrm>
              <a:off x="3581400" y="3429000"/>
              <a:ext cx="533400" cy="0"/>
            </a:xfrm>
            <a:prstGeom prst="straightConnector1">
              <a:avLst/>
            </a:prstGeom>
            <a:ln w="38100">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3429000" y="3429000"/>
              <a:ext cx="914400" cy="276999"/>
            </a:xfrm>
            <a:prstGeom prst="rect">
              <a:avLst/>
            </a:prstGeom>
            <a:noFill/>
          </p:spPr>
          <p:txBody>
            <a:bodyPr wrap="square" rtlCol="0">
              <a:spAutoFit/>
            </a:bodyPr>
            <a:lstStyle/>
            <a:p>
              <a:pPr algn="ctr"/>
              <a:r>
                <a:rPr lang="en-US" sz="1200" i="1" dirty="0" smtClean="0">
                  <a:solidFill>
                    <a:schemeClr val="accent2">
                      <a:lumMod val="75000"/>
                    </a:schemeClr>
                  </a:solidFill>
                </a:rPr>
                <a:t>maintainer</a:t>
              </a:r>
              <a:endParaRPr lang="en-US" sz="1200" i="1" dirty="0">
                <a:solidFill>
                  <a:schemeClr val="accent2">
                    <a:lumMod val="75000"/>
                  </a:schemeClr>
                </a:solidFill>
              </a:endParaRPr>
            </a:p>
          </p:txBody>
        </p:sp>
      </p:grpSp>
      <p:grpSp>
        <p:nvGrpSpPr>
          <p:cNvPr id="25" name="Group 194"/>
          <p:cNvGrpSpPr/>
          <p:nvPr/>
        </p:nvGrpSpPr>
        <p:grpSpPr>
          <a:xfrm>
            <a:off x="1905000" y="3505200"/>
            <a:ext cx="2438400" cy="381000"/>
            <a:chOff x="1905000" y="3505200"/>
            <a:chExt cx="2438400" cy="381000"/>
          </a:xfrm>
        </p:grpSpPr>
        <p:sp>
          <p:nvSpPr>
            <p:cNvPr id="165" name="TextBox 164"/>
            <p:cNvSpPr txBox="1"/>
            <p:nvPr/>
          </p:nvSpPr>
          <p:spPr>
            <a:xfrm>
              <a:off x="2743200" y="3609201"/>
              <a:ext cx="990600" cy="276999"/>
            </a:xfrm>
            <a:prstGeom prst="rect">
              <a:avLst/>
            </a:prstGeom>
            <a:noFill/>
          </p:spPr>
          <p:txBody>
            <a:bodyPr wrap="square" rtlCol="0">
              <a:spAutoFit/>
            </a:bodyPr>
            <a:lstStyle/>
            <a:p>
              <a:pPr algn="ctr"/>
              <a:r>
                <a:rPr lang="en-US" sz="1200" i="1" dirty="0" err="1" smtClean="0">
                  <a:solidFill>
                    <a:schemeClr val="accent2">
                      <a:lumMod val="75000"/>
                    </a:schemeClr>
                  </a:solidFill>
                </a:rPr>
                <a:t>ipr</a:t>
              </a:r>
              <a:endParaRPr lang="en-US" sz="1200" i="1" dirty="0">
                <a:solidFill>
                  <a:schemeClr val="accent2">
                    <a:lumMod val="75000"/>
                  </a:schemeClr>
                </a:solidFill>
              </a:endParaRPr>
            </a:p>
          </p:txBody>
        </p:sp>
        <p:cxnSp>
          <p:nvCxnSpPr>
            <p:cNvPr id="186" name="Shape 185"/>
            <p:cNvCxnSpPr>
              <a:endCxn id="16" idx="2"/>
            </p:cNvCxnSpPr>
            <p:nvPr/>
          </p:nvCxnSpPr>
          <p:spPr>
            <a:xfrm rot="10800000">
              <a:off x="1905000" y="3505200"/>
              <a:ext cx="1295400" cy="381000"/>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hape 188"/>
            <p:cNvCxnSpPr>
              <a:endCxn id="15" idx="2"/>
            </p:cNvCxnSpPr>
            <p:nvPr/>
          </p:nvCxnSpPr>
          <p:spPr>
            <a:xfrm rot="10800000">
              <a:off x="3124200" y="3505200"/>
              <a:ext cx="1219200" cy="381000"/>
            </a:xfrm>
            <a:prstGeom prst="curvedConnector2">
              <a:avLst/>
            </a:prstGeom>
            <a:ln w="38100">
              <a:solidFill>
                <a:schemeClr val="accent2">
                  <a:lumMod val="75000"/>
                </a:schemeClr>
              </a:solidFill>
              <a:tailEnd type="non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196" name="Rectangle 195"/>
          <p:cNvSpPr/>
          <p:nvPr/>
        </p:nvSpPr>
        <p:spPr>
          <a:xfrm>
            <a:off x="5486400" y="16002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i="1" dirty="0" smtClean="0">
                <a:solidFill>
                  <a:schemeClr val="tx1"/>
                </a:solidFill>
              </a:rPr>
              <a:t>Controlled Vocabulary</a:t>
            </a:r>
            <a:endParaRPr lang="en-US" sz="1200" i="1" dirty="0">
              <a:solidFill>
                <a:schemeClr val="tx1"/>
              </a:solidFill>
            </a:endParaRPr>
          </a:p>
        </p:txBody>
      </p:sp>
      <p:sp>
        <p:nvSpPr>
          <p:cNvPr id="197" name="Rectangle 196"/>
          <p:cNvSpPr/>
          <p:nvPr/>
        </p:nvSpPr>
        <p:spPr>
          <a:xfrm>
            <a:off x="6781800" y="16002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t>
            </a:r>
            <a:endParaRPr lang="en-US" sz="2400" dirty="0">
              <a:solidFill>
                <a:schemeClr val="tx1"/>
              </a:solidFill>
            </a:endParaRPr>
          </a:p>
        </p:txBody>
      </p:sp>
      <p:cxnSp>
        <p:nvCxnSpPr>
          <p:cNvPr id="199" name="Straight Arrow Connector 198"/>
          <p:cNvCxnSpPr>
            <a:stCxn id="197" idx="1"/>
            <a:endCxn id="196" idx="3"/>
          </p:cNvCxnSpPr>
          <p:nvPr/>
        </p:nvCxnSpPr>
        <p:spPr>
          <a:xfrm flipH="1">
            <a:off x="6400800" y="1866900"/>
            <a:ext cx="381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5626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Holding</a:t>
            </a:r>
            <a:endParaRPr lang="en-US" sz="1200" dirty="0">
              <a:solidFill>
                <a:schemeClr val="tx1"/>
              </a:solidFill>
            </a:endParaRPr>
          </a:p>
        </p:txBody>
      </p:sp>
      <p:sp>
        <p:nvSpPr>
          <p:cNvPr id="64" name="Rectangle 63"/>
          <p:cNvSpPr/>
          <p:nvPr/>
        </p:nvSpPr>
        <p:spPr>
          <a:xfrm>
            <a:off x="2286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Process</a:t>
            </a:r>
            <a:endParaRPr lang="en-US" sz="1200" dirty="0">
              <a:solidFill>
                <a:schemeClr val="tx1"/>
              </a:solidFill>
            </a:endParaRPr>
          </a:p>
        </p:txBody>
      </p:sp>
      <p:cxnSp>
        <p:nvCxnSpPr>
          <p:cNvPr id="19" name="Straight Arrow Connector 18"/>
          <p:cNvCxnSpPr>
            <a:stCxn id="4" idx="0"/>
            <a:endCxn id="3" idx="2"/>
          </p:cNvCxnSpPr>
          <p:nvPr/>
        </p:nvCxnSpPr>
        <p:spPr>
          <a:xfrm flipV="1">
            <a:off x="4572000" y="2133600"/>
            <a:ext cx="0" cy="838200"/>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84"/>
          <p:cNvGrpSpPr/>
          <p:nvPr/>
        </p:nvGrpSpPr>
        <p:grpSpPr>
          <a:xfrm>
            <a:off x="457200" y="3505200"/>
            <a:ext cx="990600" cy="838200"/>
            <a:chOff x="457200" y="3505200"/>
            <a:chExt cx="990600" cy="838200"/>
          </a:xfrm>
        </p:grpSpPr>
        <p:cxnSp>
          <p:nvCxnSpPr>
            <p:cNvPr id="83" name="Straight Arrow Connector 82"/>
            <p:cNvCxnSpPr/>
            <p:nvPr/>
          </p:nvCxnSpPr>
          <p:spPr>
            <a:xfrm flipV="1">
              <a:off x="457200" y="3505200"/>
              <a:ext cx="0" cy="83820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57200" y="3581400"/>
              <a:ext cx="990600" cy="276999"/>
            </a:xfrm>
            <a:prstGeom prst="rect">
              <a:avLst/>
            </a:prstGeom>
            <a:noFill/>
          </p:spPr>
          <p:txBody>
            <a:bodyPr wrap="square" rtlCol="0">
              <a:spAutoFit/>
            </a:bodyPr>
            <a:lstStyle/>
            <a:p>
              <a:r>
                <a:rPr lang="en-US" sz="1200" i="1" dirty="0" smtClean="0">
                  <a:solidFill>
                    <a:schemeClr val="accent2">
                      <a:lumMod val="75000"/>
                    </a:schemeClr>
                  </a:solidFill>
                </a:rPr>
                <a:t>embodies</a:t>
              </a:r>
              <a:endParaRPr lang="en-US" sz="1200" i="1" dirty="0">
                <a:solidFill>
                  <a:schemeClr val="accent2">
                    <a:lumMod val="75000"/>
                  </a:schemeClr>
                </a:solidFill>
              </a:endParaRPr>
            </a:p>
          </p:txBody>
        </p:sp>
      </p:grpSp>
      <p:grpSp>
        <p:nvGrpSpPr>
          <p:cNvPr id="27" name="Group 132"/>
          <p:cNvGrpSpPr/>
          <p:nvPr/>
        </p:nvGrpSpPr>
        <p:grpSpPr>
          <a:xfrm>
            <a:off x="4953000" y="2971800"/>
            <a:ext cx="685800" cy="276999"/>
            <a:chOff x="4953000" y="2971800"/>
            <a:chExt cx="685800" cy="276999"/>
          </a:xfrm>
        </p:grpSpPr>
        <p:cxnSp>
          <p:nvCxnSpPr>
            <p:cNvPr id="90" name="Straight Arrow Connector 89"/>
            <p:cNvCxnSpPr>
              <a:stCxn id="60" idx="1"/>
              <a:endCxn id="4" idx="3"/>
            </p:cNvCxnSpPr>
            <p:nvPr/>
          </p:nvCxnSpPr>
          <p:spPr>
            <a:xfrm flipH="1">
              <a:off x="5029200" y="3238500"/>
              <a:ext cx="53340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953000" y="2971800"/>
              <a:ext cx="685800" cy="276999"/>
            </a:xfrm>
            <a:prstGeom prst="rect">
              <a:avLst/>
            </a:prstGeom>
            <a:noFill/>
          </p:spPr>
          <p:txBody>
            <a:bodyPr wrap="square" rtlCol="0">
              <a:spAutoFit/>
            </a:bodyPr>
            <a:lstStyle/>
            <a:p>
              <a:pPr algn="ctr"/>
              <a:r>
                <a:rPr lang="en-US" sz="1200" i="1" dirty="0" smtClean="0">
                  <a:solidFill>
                    <a:schemeClr val="accent2">
                      <a:lumMod val="75000"/>
                    </a:schemeClr>
                  </a:solidFill>
                </a:rPr>
                <a:t>product</a:t>
              </a:r>
              <a:endParaRPr lang="en-US" sz="1200" i="1" dirty="0">
                <a:solidFill>
                  <a:schemeClr val="accent2">
                    <a:lumMod val="75000"/>
                  </a:schemeClr>
                </a:solidFill>
              </a:endParaRPr>
            </a:p>
          </p:txBody>
        </p:sp>
      </p:grpSp>
      <p:grpSp>
        <p:nvGrpSpPr>
          <p:cNvPr id="28" name="Group 99"/>
          <p:cNvGrpSpPr/>
          <p:nvPr/>
        </p:nvGrpSpPr>
        <p:grpSpPr>
          <a:xfrm>
            <a:off x="-3786435" y="3505200"/>
            <a:ext cx="8058358" cy="2971800"/>
            <a:chOff x="-3786435" y="3505200"/>
            <a:chExt cx="8058358" cy="2971800"/>
          </a:xfrm>
        </p:grpSpPr>
        <p:sp>
          <p:nvSpPr>
            <p:cNvPr id="93" name="Arc 92"/>
            <p:cNvSpPr/>
            <p:nvPr/>
          </p:nvSpPr>
          <p:spPr>
            <a:xfrm>
              <a:off x="-76200" y="3505200"/>
              <a:ext cx="381000" cy="2971800"/>
            </a:xfrm>
            <a:prstGeom prst="arc">
              <a:avLst/>
            </a:prstGeom>
            <a:ln w="38100">
              <a:solidFill>
                <a:schemeClr val="accent2">
                  <a:lumMod val="75000"/>
                </a:schemeClr>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a:off x="0" y="4991096"/>
              <a:ext cx="228600" cy="228600"/>
            </a:xfrm>
            <a:prstGeom prst="arc">
              <a:avLst/>
            </a:prstGeom>
            <a:ln w="38100">
              <a:solidFill>
                <a:schemeClr val="accent2">
                  <a:lumMod val="75000"/>
                </a:schemeClr>
              </a:solidFill>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3786435" y="4791069"/>
              <a:ext cx="8058358" cy="409585"/>
            </a:xfrm>
            <a:prstGeom prst="arc">
              <a:avLst>
                <a:gd name="adj1" fmla="val 16200000"/>
                <a:gd name="adj2" fmla="val 12035"/>
              </a:avLst>
            </a:prstGeom>
            <a:ln w="38100">
              <a:solidFill>
                <a:schemeClr val="accent2">
                  <a:lumMod val="75000"/>
                </a:schemeClr>
              </a:solidFill>
              <a:tailEnd type="triangle"/>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p:cNvSpPr txBox="1"/>
            <p:nvPr/>
          </p:nvSpPr>
          <p:spPr>
            <a:xfrm>
              <a:off x="2514600" y="5029200"/>
              <a:ext cx="1219200" cy="276999"/>
            </a:xfrm>
            <a:prstGeom prst="rect">
              <a:avLst/>
            </a:prstGeom>
            <a:noFill/>
          </p:spPr>
          <p:txBody>
            <a:bodyPr wrap="square" rtlCol="0">
              <a:spAutoFit/>
            </a:bodyPr>
            <a:lstStyle/>
            <a:p>
              <a:pPr algn="ctr"/>
              <a:r>
                <a:rPr lang="en-US" sz="1200" i="1" dirty="0" smtClean="0">
                  <a:solidFill>
                    <a:schemeClr val="accent2">
                      <a:lumMod val="75000"/>
                    </a:schemeClr>
                  </a:solidFill>
                </a:rPr>
                <a:t>input / output</a:t>
              </a:r>
              <a:endParaRPr lang="en-US" sz="1200" i="1" dirty="0">
                <a:solidFill>
                  <a:schemeClr val="accent2">
                    <a:lumMod val="75000"/>
                  </a:schemeClr>
                </a:solidFill>
              </a:endParaRPr>
            </a:p>
          </p:txBody>
        </p:sp>
      </p:grpSp>
      <p:grpSp>
        <p:nvGrpSpPr>
          <p:cNvPr id="29" name="Group 131"/>
          <p:cNvGrpSpPr/>
          <p:nvPr/>
        </p:nvGrpSpPr>
        <p:grpSpPr>
          <a:xfrm>
            <a:off x="4648200" y="2570977"/>
            <a:ext cx="1481137" cy="605608"/>
            <a:chOff x="4648200" y="2570977"/>
            <a:chExt cx="1481137" cy="605608"/>
          </a:xfrm>
        </p:grpSpPr>
        <p:sp>
          <p:nvSpPr>
            <p:cNvPr id="162" name="TextBox 161"/>
            <p:cNvSpPr txBox="1"/>
            <p:nvPr/>
          </p:nvSpPr>
          <p:spPr>
            <a:xfrm>
              <a:off x="5105399" y="2570977"/>
              <a:ext cx="1023938" cy="276999"/>
            </a:xfrm>
            <a:prstGeom prst="rect">
              <a:avLst/>
            </a:prstGeom>
            <a:noFill/>
          </p:spPr>
          <p:txBody>
            <a:bodyPr wrap="square" rtlCol="0">
              <a:spAutoFit/>
            </a:bodyPr>
            <a:lstStyle/>
            <a:p>
              <a:r>
                <a:rPr lang="en-US" sz="1200" i="1" dirty="0" smtClean="0">
                  <a:solidFill>
                    <a:schemeClr val="accent2">
                      <a:lumMod val="75000"/>
                    </a:schemeClr>
                  </a:solidFill>
                </a:rPr>
                <a:t>dependency</a:t>
              </a:r>
              <a:endParaRPr lang="en-US" sz="1200" i="1" dirty="0">
                <a:solidFill>
                  <a:schemeClr val="accent2">
                    <a:lumMod val="75000"/>
                  </a:schemeClr>
                </a:solidFill>
              </a:endParaRPr>
            </a:p>
          </p:txBody>
        </p:sp>
        <p:grpSp>
          <p:nvGrpSpPr>
            <p:cNvPr id="30" name="Group 128"/>
            <p:cNvGrpSpPr/>
            <p:nvPr/>
          </p:nvGrpSpPr>
          <p:grpSpPr>
            <a:xfrm>
              <a:off x="4648200" y="2743200"/>
              <a:ext cx="540559" cy="433385"/>
              <a:chOff x="4648200" y="2743200"/>
              <a:chExt cx="540559" cy="433385"/>
            </a:xfrm>
          </p:grpSpPr>
          <p:sp>
            <p:nvSpPr>
              <p:cNvPr id="107" name="Arc 106"/>
              <p:cNvSpPr/>
              <p:nvPr/>
            </p:nvSpPr>
            <p:spPr>
              <a:xfrm>
                <a:off x="4893484" y="2743200"/>
                <a:ext cx="295275" cy="285750"/>
              </a:xfrm>
              <a:prstGeom prst="arc">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4648200" y="2890835"/>
                <a:ext cx="457200" cy="285750"/>
              </a:xfrm>
              <a:prstGeom prst="arc">
                <a:avLst/>
              </a:prstGeom>
              <a:ln w="38100">
                <a:solidFill>
                  <a:schemeClr val="accent2">
                    <a:lumMod val="75000"/>
                  </a:schemeClr>
                </a:solidFill>
                <a:head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09" name="Arc 108"/>
          <p:cNvSpPr/>
          <p:nvPr/>
        </p:nvSpPr>
        <p:spPr>
          <a:xfrm>
            <a:off x="4895874" y="2909892"/>
            <a:ext cx="295275" cy="285750"/>
          </a:xfrm>
          <a:prstGeom prst="arc">
            <a:avLst/>
          </a:prstGeom>
          <a:ln w="38100">
            <a:solidFill>
              <a:schemeClr val="accent2">
                <a:lumMod val="75000"/>
              </a:schemeClr>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Rectangle 118"/>
          <p:cNvSpPr/>
          <p:nvPr/>
        </p:nvSpPr>
        <p:spPr>
          <a:xfrm>
            <a:off x="80010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rPr>
              <a:t>Abstract Signature</a:t>
            </a:r>
            <a:endParaRPr lang="en-US" sz="1200" i="1" dirty="0">
              <a:solidFill>
                <a:schemeClr val="tx1"/>
              </a:solidFill>
            </a:endParaRPr>
          </a:p>
        </p:txBody>
      </p:sp>
      <p:sp>
        <p:nvSpPr>
          <p:cNvPr id="120" name="Rectangle 119"/>
          <p:cNvSpPr/>
          <p:nvPr/>
        </p:nvSpPr>
        <p:spPr>
          <a:xfrm>
            <a:off x="8001000" y="43434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External Signature</a:t>
            </a:r>
            <a:endParaRPr lang="en-US" sz="1200" dirty="0">
              <a:solidFill>
                <a:schemeClr val="tx1"/>
              </a:solidFill>
            </a:endParaRPr>
          </a:p>
        </p:txBody>
      </p:sp>
      <p:sp>
        <p:nvSpPr>
          <p:cNvPr id="121" name="Rectangle 120"/>
          <p:cNvSpPr/>
          <p:nvPr/>
        </p:nvSpPr>
        <p:spPr>
          <a:xfrm>
            <a:off x="8077200" y="46482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Internal Signature</a:t>
            </a:r>
            <a:endParaRPr lang="en-US" sz="1200" dirty="0">
              <a:solidFill>
                <a:schemeClr val="tx1"/>
              </a:solidFill>
            </a:endParaRPr>
          </a:p>
        </p:txBody>
      </p:sp>
      <p:cxnSp>
        <p:nvCxnSpPr>
          <p:cNvPr id="123" name="Straight Arrow Connector 122"/>
          <p:cNvCxnSpPr>
            <a:stCxn id="120" idx="0"/>
            <a:endCxn id="119" idx="2"/>
          </p:cNvCxnSpPr>
          <p:nvPr/>
        </p:nvCxnSpPr>
        <p:spPr>
          <a:xfrm flipV="1">
            <a:off x="8458200" y="3505200"/>
            <a:ext cx="0" cy="83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 name="Group 211"/>
          <p:cNvGrpSpPr/>
          <p:nvPr/>
        </p:nvGrpSpPr>
        <p:grpSpPr>
          <a:xfrm>
            <a:off x="685800" y="2590800"/>
            <a:ext cx="7772400" cy="3124200"/>
            <a:chOff x="685800" y="2590800"/>
            <a:chExt cx="7772400" cy="3124200"/>
          </a:xfrm>
        </p:grpSpPr>
        <p:cxnSp>
          <p:nvCxnSpPr>
            <p:cNvPr id="62" name="Shape 61"/>
            <p:cNvCxnSpPr/>
            <p:nvPr/>
          </p:nvCxnSpPr>
          <p:spPr>
            <a:xfrm rot="5400000" flipH="1" flipV="1">
              <a:off x="3695700" y="2095500"/>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32" name="Group 174"/>
            <p:cNvGrpSpPr/>
            <p:nvPr/>
          </p:nvGrpSpPr>
          <p:grpSpPr>
            <a:xfrm>
              <a:off x="685800" y="2590800"/>
              <a:ext cx="1219200" cy="3124200"/>
              <a:chOff x="685800" y="2590800"/>
              <a:chExt cx="1219200" cy="3124200"/>
            </a:xfrm>
          </p:grpSpPr>
          <p:cxnSp>
            <p:nvCxnSpPr>
              <p:cNvPr id="157" name="Elbow Connector 156"/>
              <p:cNvCxnSpPr>
                <a:stCxn id="152" idx="0"/>
              </p:cNvCxnSpPr>
              <p:nvPr/>
            </p:nvCxnSpPr>
            <p:spPr>
              <a:xfrm rot="16200000" flipV="1">
                <a:off x="762000" y="4572000"/>
                <a:ext cx="1676400" cy="609600"/>
              </a:xfrm>
              <a:prstGeom prst="bentConnector3">
                <a:avLst>
                  <a:gd name="adj1" fmla="val 27830"/>
                </a:avLst>
              </a:prstGeom>
              <a:ln w="38100"/>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151" idx="0"/>
              </p:cNvCxnSpPr>
              <p:nvPr/>
            </p:nvCxnSpPr>
            <p:spPr>
              <a:xfrm rot="5400000" flipH="1" flipV="1">
                <a:off x="152400" y="4572000"/>
                <a:ext cx="1676400" cy="609600"/>
              </a:xfrm>
              <a:prstGeom prst="bentConnector3">
                <a:avLst>
                  <a:gd name="adj1" fmla="val 27858"/>
                </a:avLst>
              </a:prstGeom>
              <a:ln w="38100"/>
            </p:spPr>
            <p:style>
              <a:lnRef idx="1">
                <a:schemeClr val="accent1"/>
              </a:lnRef>
              <a:fillRef idx="0">
                <a:schemeClr val="accent1"/>
              </a:fillRef>
              <a:effectRef idx="0">
                <a:schemeClr val="accent1"/>
              </a:effectRef>
              <a:fontRef idx="minor">
                <a:schemeClr val="tx1"/>
              </a:fontRef>
            </p:style>
          </p:cxnSp>
          <p:sp>
            <p:nvSpPr>
              <p:cNvPr id="171" name="Arc 170"/>
              <p:cNvSpPr/>
              <p:nvPr/>
            </p:nvSpPr>
            <p:spPr>
              <a:xfrm>
                <a:off x="1178719" y="3869533"/>
                <a:ext cx="192881" cy="152400"/>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a:off x="1216819" y="4000496"/>
                <a:ext cx="152400" cy="152400"/>
              </a:xfrm>
              <a:prstGeom prst="arc">
                <a:avLst/>
              </a:prstGeom>
              <a:ln w="38100"/>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4" name="Straight Connector 173"/>
              <p:cNvCxnSpPr/>
              <p:nvPr/>
            </p:nvCxnSpPr>
            <p:spPr>
              <a:xfrm flipV="1">
                <a:off x="1295400" y="2590800"/>
                <a:ext cx="0" cy="12954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41" name="Shape 140"/>
            <p:cNvCxnSpPr>
              <a:stCxn id="138" idx="0"/>
            </p:cNvCxnSpPr>
            <p:nvPr/>
          </p:nvCxnSpPr>
          <p:spPr>
            <a:xfrm rot="16200000" flipV="1">
              <a:off x="6438900" y="2171700"/>
              <a:ext cx="381000" cy="12192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63" name="Shape 62"/>
            <p:cNvCxnSpPr/>
            <p:nvPr/>
          </p:nvCxnSpPr>
          <p:spPr>
            <a:xfrm rot="5400000" flipH="1" flipV="1">
              <a:off x="2400300" y="2095501"/>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66" name="Shape 65"/>
            <p:cNvCxnSpPr/>
            <p:nvPr/>
          </p:nvCxnSpPr>
          <p:spPr>
            <a:xfrm rot="5400000" flipH="1" flipV="1">
              <a:off x="1181100" y="2095500"/>
              <a:ext cx="381000" cy="13716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0" idx="0"/>
            </p:cNvCxnSpPr>
            <p:nvPr/>
          </p:nvCxnSpPr>
          <p:spPr>
            <a:xfrm rot="16200000" flipV="1">
              <a:off x="4495800" y="1447800"/>
              <a:ext cx="381000" cy="266700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25" name="Shape 124"/>
            <p:cNvCxnSpPr>
              <a:stCxn id="119" idx="0"/>
            </p:cNvCxnSpPr>
            <p:nvPr/>
          </p:nvCxnSpPr>
          <p:spPr>
            <a:xfrm rot="16200000" flipV="1">
              <a:off x="7658100" y="2171700"/>
              <a:ext cx="381000" cy="121920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123"/>
          <p:cNvGrpSpPr/>
          <p:nvPr/>
        </p:nvGrpSpPr>
        <p:grpSpPr>
          <a:xfrm>
            <a:off x="4726781" y="4910134"/>
            <a:ext cx="3350419" cy="423866"/>
            <a:chOff x="4726781" y="4910134"/>
            <a:chExt cx="3350419" cy="423866"/>
          </a:xfrm>
        </p:grpSpPr>
        <p:grpSp>
          <p:nvGrpSpPr>
            <p:cNvPr id="34" name="Group 112"/>
            <p:cNvGrpSpPr/>
            <p:nvPr/>
          </p:nvGrpSpPr>
          <p:grpSpPr>
            <a:xfrm>
              <a:off x="4726781" y="4910134"/>
              <a:ext cx="3350419" cy="381000"/>
              <a:chOff x="4726781" y="4910134"/>
              <a:chExt cx="3350419" cy="381000"/>
            </a:xfrm>
          </p:grpSpPr>
          <p:sp>
            <p:nvSpPr>
              <p:cNvPr id="101" name="Arc 100"/>
              <p:cNvSpPr/>
              <p:nvPr/>
            </p:nvSpPr>
            <p:spPr>
              <a:xfrm>
                <a:off x="4726781" y="4910134"/>
                <a:ext cx="228600" cy="381000"/>
              </a:xfrm>
              <a:prstGeom prst="arc">
                <a:avLst/>
              </a:prstGeom>
              <a:ln w="38100">
                <a:solidFill>
                  <a:schemeClr val="accent2">
                    <a:lumMod val="75000"/>
                  </a:schemeClr>
                </a:solidFill>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6" name="Straight Arrow Connector 105"/>
              <p:cNvCxnSpPr/>
              <p:nvPr/>
            </p:nvCxnSpPr>
            <p:spPr>
              <a:xfrm>
                <a:off x="4953000" y="5081582"/>
                <a:ext cx="312420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6248400" y="5057001"/>
              <a:ext cx="838200" cy="276999"/>
            </a:xfrm>
            <a:prstGeom prst="rect">
              <a:avLst/>
            </a:prstGeom>
            <a:noFill/>
          </p:spPr>
          <p:txBody>
            <a:bodyPr wrap="square" rtlCol="0">
              <a:spAutoFit/>
            </a:bodyPr>
            <a:lstStyle/>
            <a:p>
              <a:r>
                <a:rPr lang="en-US" sz="1200" i="1" dirty="0" smtClean="0">
                  <a:solidFill>
                    <a:schemeClr val="accent2">
                      <a:lumMod val="75000"/>
                    </a:schemeClr>
                  </a:solidFill>
                </a:rPr>
                <a:t>signature</a:t>
              </a:r>
              <a:endParaRPr lang="en-US" sz="1200" i="1" dirty="0">
                <a:solidFill>
                  <a:schemeClr val="accent2">
                    <a:lumMod val="75000"/>
                  </a:schemeClr>
                </a:solidFill>
              </a:endParaRPr>
            </a:p>
          </p:txBody>
        </p:sp>
      </p:grpSp>
      <p:sp>
        <p:nvSpPr>
          <p:cNvPr id="138" name="Rectangle 137"/>
          <p:cNvSpPr/>
          <p:nvPr/>
        </p:nvSpPr>
        <p:spPr>
          <a:xfrm>
            <a:off x="6781800" y="29718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rPr>
              <a:t>Digest</a:t>
            </a:r>
            <a:endParaRPr lang="en-US" sz="1200" i="1" dirty="0">
              <a:solidFill>
                <a:schemeClr val="tx1"/>
              </a:solidFill>
            </a:endParaRPr>
          </a:p>
        </p:txBody>
      </p:sp>
      <p:grpSp>
        <p:nvGrpSpPr>
          <p:cNvPr id="35" name="Group 201"/>
          <p:cNvGrpSpPr/>
          <p:nvPr/>
        </p:nvGrpSpPr>
        <p:grpSpPr>
          <a:xfrm>
            <a:off x="7467600" y="3505200"/>
            <a:ext cx="609600" cy="838200"/>
            <a:chOff x="7467600" y="3505200"/>
            <a:chExt cx="609600" cy="838200"/>
          </a:xfrm>
        </p:grpSpPr>
        <p:cxnSp>
          <p:nvCxnSpPr>
            <p:cNvPr id="143" name="Straight Arrow Connector 142"/>
            <p:cNvCxnSpPr/>
            <p:nvPr/>
          </p:nvCxnSpPr>
          <p:spPr>
            <a:xfrm flipV="1">
              <a:off x="7467600" y="3505200"/>
              <a:ext cx="0" cy="83820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467600" y="3810000"/>
              <a:ext cx="609600" cy="276999"/>
            </a:xfrm>
            <a:prstGeom prst="rect">
              <a:avLst/>
            </a:prstGeom>
            <a:noFill/>
          </p:spPr>
          <p:txBody>
            <a:bodyPr wrap="square" rtlCol="0">
              <a:spAutoFit/>
            </a:bodyPr>
            <a:lstStyle/>
            <a:p>
              <a:r>
                <a:rPr lang="en-US" sz="1200" i="1" dirty="0" smtClean="0">
                  <a:solidFill>
                    <a:schemeClr val="accent2">
                      <a:lumMod val="75000"/>
                    </a:schemeClr>
                  </a:solidFill>
                </a:rPr>
                <a:t>digest</a:t>
              </a:r>
              <a:endParaRPr lang="en-US" sz="1200" i="1" dirty="0">
                <a:solidFill>
                  <a:schemeClr val="accent2">
                    <a:lumMod val="75000"/>
                  </a:schemeClr>
                </a:solidFill>
              </a:endParaRPr>
            </a:p>
          </p:txBody>
        </p:sp>
      </p:grpSp>
      <p:sp>
        <p:nvSpPr>
          <p:cNvPr id="151" name="Rectangle 150"/>
          <p:cNvSpPr/>
          <p:nvPr/>
        </p:nvSpPr>
        <p:spPr>
          <a:xfrm>
            <a:off x="228600" y="57150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Assessment</a:t>
            </a:r>
            <a:endParaRPr lang="en-US" sz="1200" dirty="0">
              <a:solidFill>
                <a:schemeClr val="tx1"/>
              </a:solidFill>
            </a:endParaRPr>
          </a:p>
        </p:txBody>
      </p:sp>
      <p:sp>
        <p:nvSpPr>
          <p:cNvPr id="152" name="Rectangle 151"/>
          <p:cNvSpPr/>
          <p:nvPr/>
        </p:nvSpPr>
        <p:spPr>
          <a:xfrm>
            <a:off x="1447800" y="5715000"/>
            <a:ext cx="914400" cy="533400"/>
          </a:xfrm>
          <a:prstGeom prst="rect">
            <a:avLst/>
          </a:prstGeom>
          <a:solidFill>
            <a:schemeClr val="tx2">
              <a:lumMod val="20000"/>
              <a:lumOff val="80000"/>
            </a:schemeClr>
          </a:solidFill>
          <a:ln>
            <a:solidFill>
              <a:schemeClr val="bg1">
                <a:lumMod val="50000"/>
              </a:schemeClr>
            </a:soli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Grammar</a:t>
            </a:r>
            <a:endParaRPr lang="en-US" sz="1200" dirty="0">
              <a:solidFill>
                <a:schemeClr val="tx1"/>
              </a:solidFill>
            </a:endParaRPr>
          </a:p>
        </p:txBody>
      </p:sp>
      <p:grpSp>
        <p:nvGrpSpPr>
          <p:cNvPr id="36" name="Group 204"/>
          <p:cNvGrpSpPr/>
          <p:nvPr/>
        </p:nvGrpSpPr>
        <p:grpSpPr>
          <a:xfrm>
            <a:off x="1863505" y="4870764"/>
            <a:ext cx="2464051" cy="1911036"/>
            <a:chOff x="1863505" y="4870764"/>
            <a:chExt cx="2464051" cy="1911036"/>
          </a:xfrm>
        </p:grpSpPr>
        <p:sp>
          <p:nvSpPr>
            <p:cNvPr id="198" name="Freeform 197"/>
            <p:cNvSpPr/>
            <p:nvPr/>
          </p:nvSpPr>
          <p:spPr>
            <a:xfrm>
              <a:off x="1863505" y="4870764"/>
              <a:ext cx="2464051" cy="1911036"/>
            </a:xfrm>
            <a:custGeom>
              <a:avLst/>
              <a:gdLst>
                <a:gd name="connsiteX0" fmla="*/ 37723 w 2464051"/>
                <a:gd name="connsiteY0" fmla="*/ 1348967 h 1874068"/>
                <a:gd name="connsiteX1" fmla="*/ 282166 w 2464051"/>
                <a:gd name="connsiteY1" fmla="*/ 1575303 h 1874068"/>
                <a:gd name="connsiteX2" fmla="*/ 1730721 w 2464051"/>
                <a:gd name="connsiteY2" fmla="*/ 1611517 h 1874068"/>
                <a:gd name="connsiteX3" fmla="*/ 2464051 w 2464051"/>
                <a:gd name="connsiteY3" fmla="*/ 0 h 1874068"/>
              </a:gdLst>
              <a:ahLst/>
              <a:cxnLst>
                <a:cxn ang="0">
                  <a:pos x="connsiteX0" y="connsiteY0"/>
                </a:cxn>
                <a:cxn ang="0">
                  <a:pos x="connsiteX1" y="connsiteY1"/>
                </a:cxn>
                <a:cxn ang="0">
                  <a:pos x="connsiteX2" y="connsiteY2"/>
                </a:cxn>
                <a:cxn ang="0">
                  <a:pos x="connsiteX3" y="connsiteY3"/>
                </a:cxn>
              </a:cxnLst>
              <a:rect l="l" t="t" r="r" b="b"/>
              <a:pathLst>
                <a:path w="2464051" h="1874068">
                  <a:moveTo>
                    <a:pt x="37723" y="1348967"/>
                  </a:moveTo>
                  <a:cubicBezTo>
                    <a:pt x="18861" y="1440256"/>
                    <a:pt x="0" y="1531545"/>
                    <a:pt x="282166" y="1575303"/>
                  </a:cubicBezTo>
                  <a:cubicBezTo>
                    <a:pt x="564332" y="1619061"/>
                    <a:pt x="1367074" y="1874068"/>
                    <a:pt x="1730721" y="1611517"/>
                  </a:cubicBezTo>
                  <a:cubicBezTo>
                    <a:pt x="2094369" y="1348967"/>
                    <a:pt x="2279210" y="674483"/>
                    <a:pt x="2464051" y="0"/>
                  </a:cubicBezTo>
                </a:path>
              </a:pathLst>
            </a:custGeom>
            <a:ln w="38100">
              <a:solidFill>
                <a:schemeClr val="accent2">
                  <a:lumMod val="75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3" name="TextBox 202"/>
            <p:cNvSpPr txBox="1"/>
            <p:nvPr/>
          </p:nvSpPr>
          <p:spPr>
            <a:xfrm>
              <a:off x="2743200" y="6324600"/>
              <a:ext cx="914400" cy="276999"/>
            </a:xfrm>
            <a:prstGeom prst="rect">
              <a:avLst/>
            </a:prstGeom>
            <a:noFill/>
          </p:spPr>
          <p:txBody>
            <a:bodyPr wrap="square" rtlCol="0">
              <a:spAutoFit/>
            </a:bodyPr>
            <a:lstStyle/>
            <a:p>
              <a:r>
                <a:rPr lang="en-US" sz="1200" i="1" dirty="0" smtClean="0">
                  <a:solidFill>
                    <a:schemeClr val="accent2">
                      <a:lumMod val="75000"/>
                    </a:schemeClr>
                  </a:solidFill>
                </a:rPr>
                <a:t>grammar</a:t>
              </a:r>
              <a:endParaRPr lang="en-US" sz="1200" i="1" dirty="0">
                <a:solidFill>
                  <a:schemeClr val="accent2">
                    <a:lumMod val="75000"/>
                  </a:schemeClr>
                </a:solidFill>
              </a:endParaRPr>
            </a:p>
          </p:txBody>
        </p:sp>
      </p:grpSp>
      <p:grpSp>
        <p:nvGrpSpPr>
          <p:cNvPr id="37" name="Group 205"/>
          <p:cNvGrpSpPr/>
          <p:nvPr/>
        </p:nvGrpSpPr>
        <p:grpSpPr>
          <a:xfrm>
            <a:off x="679010" y="6255945"/>
            <a:ext cx="2489703" cy="452673"/>
            <a:chOff x="679010" y="6255945"/>
            <a:chExt cx="2489703" cy="452673"/>
          </a:xfrm>
        </p:grpSpPr>
        <p:sp>
          <p:nvSpPr>
            <p:cNvPr id="201" name="Freeform 200"/>
            <p:cNvSpPr/>
            <p:nvPr/>
          </p:nvSpPr>
          <p:spPr>
            <a:xfrm>
              <a:off x="679010" y="6255945"/>
              <a:ext cx="2489703" cy="452673"/>
            </a:xfrm>
            <a:custGeom>
              <a:avLst/>
              <a:gdLst>
                <a:gd name="connsiteX0" fmla="*/ 2489703 w 2489703"/>
                <a:gd name="connsiteY0" fmla="*/ 380245 h 452673"/>
                <a:gd name="connsiteX1" fmla="*/ 488887 w 2489703"/>
                <a:gd name="connsiteY1" fmla="*/ 389299 h 452673"/>
                <a:gd name="connsiteX2" fmla="*/ 0 w 2489703"/>
                <a:gd name="connsiteY2" fmla="*/ 0 h 452673"/>
              </a:gdLst>
              <a:ahLst/>
              <a:cxnLst>
                <a:cxn ang="0">
                  <a:pos x="connsiteX0" y="connsiteY0"/>
                </a:cxn>
                <a:cxn ang="0">
                  <a:pos x="connsiteX1" y="connsiteY1"/>
                </a:cxn>
                <a:cxn ang="0">
                  <a:pos x="connsiteX2" y="connsiteY2"/>
                </a:cxn>
              </a:cxnLst>
              <a:rect l="l" t="t" r="r" b="b"/>
              <a:pathLst>
                <a:path w="2489703" h="452673">
                  <a:moveTo>
                    <a:pt x="2489703" y="380245"/>
                  </a:moveTo>
                  <a:cubicBezTo>
                    <a:pt x="1696770" y="416459"/>
                    <a:pt x="903838" y="452673"/>
                    <a:pt x="488887" y="389299"/>
                  </a:cubicBezTo>
                  <a:cubicBezTo>
                    <a:pt x="73937" y="325925"/>
                    <a:pt x="36968" y="162962"/>
                    <a:pt x="0" y="0"/>
                  </a:cubicBezTo>
                </a:path>
              </a:pathLst>
            </a:cu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TextBox 203"/>
            <p:cNvSpPr txBox="1"/>
            <p:nvPr/>
          </p:nvSpPr>
          <p:spPr>
            <a:xfrm>
              <a:off x="1066800" y="6400800"/>
              <a:ext cx="914400" cy="276999"/>
            </a:xfrm>
            <a:prstGeom prst="rect">
              <a:avLst/>
            </a:prstGeom>
            <a:noFill/>
          </p:spPr>
          <p:txBody>
            <a:bodyPr wrap="square" rtlCol="0">
              <a:spAutoFit/>
            </a:bodyPr>
            <a:lstStyle/>
            <a:p>
              <a:r>
                <a:rPr lang="en-US" sz="1200" i="1" dirty="0" smtClean="0">
                  <a:solidFill>
                    <a:schemeClr val="accent2">
                      <a:lumMod val="75000"/>
                    </a:schemeClr>
                  </a:solidFill>
                </a:rPr>
                <a:t>assessment</a:t>
              </a:r>
              <a:endParaRPr lang="en-US" sz="1200" i="1" dirty="0">
                <a:solidFill>
                  <a:schemeClr val="accent2">
                    <a:lumMod val="75000"/>
                  </a:schemeClr>
                </a:solidFill>
              </a:endParaRPr>
            </a:p>
          </p:txBody>
        </p:sp>
      </p:grpSp>
      <p:grpSp>
        <p:nvGrpSpPr>
          <p:cNvPr id="38" name="Group 130"/>
          <p:cNvGrpSpPr/>
          <p:nvPr/>
        </p:nvGrpSpPr>
        <p:grpSpPr>
          <a:xfrm>
            <a:off x="1593058" y="2334492"/>
            <a:ext cx="4778158" cy="1249289"/>
            <a:chOff x="1593058" y="2334492"/>
            <a:chExt cx="4778158" cy="1249289"/>
          </a:xfrm>
        </p:grpSpPr>
        <p:grpSp>
          <p:nvGrpSpPr>
            <p:cNvPr id="39" name="Group 129"/>
            <p:cNvGrpSpPr/>
            <p:nvPr/>
          </p:nvGrpSpPr>
          <p:grpSpPr>
            <a:xfrm>
              <a:off x="1593058" y="2353147"/>
              <a:ext cx="4778158" cy="1230634"/>
              <a:chOff x="1593058" y="2353147"/>
              <a:chExt cx="4778158" cy="1230634"/>
            </a:xfrm>
          </p:grpSpPr>
          <p:sp>
            <p:nvSpPr>
              <p:cNvPr id="102" name="Arc 101"/>
              <p:cNvSpPr/>
              <p:nvPr/>
            </p:nvSpPr>
            <p:spPr>
              <a:xfrm>
                <a:off x="4128136" y="2353147"/>
                <a:ext cx="2243080" cy="1219200"/>
              </a:xfrm>
              <a:prstGeom prst="arc">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a:off x="1593058" y="2364581"/>
                <a:ext cx="3581400" cy="1219200"/>
              </a:xfrm>
              <a:prstGeom prst="arc">
                <a:avLst/>
              </a:prstGeom>
              <a:ln w="38100">
                <a:solidFill>
                  <a:schemeClr val="accent2">
                    <a:lumMod val="75000"/>
                  </a:schemeClr>
                </a:solidFill>
                <a:headEnd type="none"/>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5" name="TextBox 114"/>
            <p:cNvSpPr txBox="1"/>
            <p:nvPr/>
          </p:nvSpPr>
          <p:spPr>
            <a:xfrm>
              <a:off x="4953000" y="2334492"/>
              <a:ext cx="762000" cy="276999"/>
            </a:xfrm>
            <a:prstGeom prst="rect">
              <a:avLst/>
            </a:prstGeom>
            <a:noFill/>
          </p:spPr>
          <p:txBody>
            <a:bodyPr wrap="square" rtlCol="0">
              <a:spAutoFit/>
            </a:bodyPr>
            <a:lstStyle/>
            <a:p>
              <a:pPr algn="ctr"/>
              <a:r>
                <a:rPr lang="en-US" sz="1200" i="1" dirty="0" smtClean="0">
                  <a:solidFill>
                    <a:schemeClr val="accent2">
                      <a:lumMod val="75000"/>
                    </a:schemeClr>
                  </a:solidFill>
                </a:rPr>
                <a:t>holder</a:t>
              </a:r>
              <a:endParaRPr lang="en-US" sz="1200" i="1" dirty="0">
                <a:solidFill>
                  <a:schemeClr val="accent2">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up)">
                                      <p:cBhvr>
                                        <p:cTn id="32" dur="500"/>
                                        <p:tgtEl>
                                          <p:spTgt spid="59"/>
                                        </p:tgtEl>
                                      </p:cBhvr>
                                    </p:animEffect>
                                  </p:childTnLst>
                                </p:cTn>
                              </p:par>
                              <p:par>
                                <p:cTn id="33" presetID="22" presetClass="entr" presetSubtype="1"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up)">
                                      <p:cBhvr>
                                        <p:cTn id="35" dur="500"/>
                                        <p:tgtEl>
                                          <p:spTgt spid="58"/>
                                        </p:tgtEl>
                                      </p:cBhvr>
                                    </p:animEffect>
                                  </p:childTnLst>
                                </p:cTn>
                              </p:par>
                              <p:par>
                                <p:cTn id="36" presetID="22" presetClass="entr" presetSubtype="1"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500"/>
                                        <p:tgtEl>
                                          <p:spTgt spid="56"/>
                                        </p:tgtEl>
                                      </p:cBhvr>
                                    </p:animEffect>
                                  </p:childTnLst>
                                </p:cTn>
                              </p:par>
                              <p:par>
                                <p:cTn id="39" presetID="22" presetClass="entr" presetSubtype="1"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up)">
                                      <p:cBhvr>
                                        <p:cTn id="41" dur="500"/>
                                        <p:tgtEl>
                                          <p:spTgt spid="61"/>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500"/>
                                        <p:tgtEl>
                                          <p:spTgt spid="31"/>
                                        </p:tgtEl>
                                      </p:cBhvr>
                                    </p:animEffect>
                                  </p:childTnLst>
                                </p:cTn>
                              </p:par>
                              <p:par>
                                <p:cTn id="69" presetID="22" presetClass="entr" presetSubtype="1"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up)">
                                      <p:cBhvr>
                                        <p:cTn id="71" dur="500"/>
                                        <p:tgtEl>
                                          <p:spTgt spid="6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8"/>
                                        </p:tgtEl>
                                        <p:attrNameLst>
                                          <p:attrName>style.visibility</p:attrName>
                                        </p:attrNameLst>
                                      </p:cBhvr>
                                      <p:to>
                                        <p:strVal val="visible"/>
                                      </p:to>
                                    </p:set>
                                    <p:animEffect transition="in" filter="fade">
                                      <p:cBhvr>
                                        <p:cTn id="87" dur="500"/>
                                        <p:tgtEl>
                                          <p:spTgt spid="1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animEffect transition="in" filter="fade">
                                      <p:cBhvr>
                                        <p:cTn id="93" dur="500"/>
                                        <p:tgtEl>
                                          <p:spTgt spid="11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1"/>
                                        </p:tgtEl>
                                        <p:attrNameLst>
                                          <p:attrName>style.visibility</p:attrName>
                                        </p:attrNameLst>
                                      </p:cBhvr>
                                      <p:to>
                                        <p:strVal val="visible"/>
                                      </p:to>
                                    </p:set>
                                    <p:animEffect transition="in" filter="fade">
                                      <p:cBhvr>
                                        <p:cTn id="96" dur="500"/>
                                        <p:tgtEl>
                                          <p:spTgt spid="15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childTnLst>
                          </p:cTn>
                        </p:par>
                        <p:par>
                          <p:cTn id="100" fill="hold">
                            <p:stCondLst>
                              <p:cond delay="1000"/>
                            </p:stCondLst>
                            <p:childTnLst>
                              <p:par>
                                <p:cTn id="101" presetID="22" presetClass="entr" presetSubtype="1" fill="hold" nodeType="after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wipe(up)">
                                      <p:cBhvr>
                                        <p:cTn id="103" dur="500"/>
                                        <p:tgtEl>
                                          <p:spTgt spid="123"/>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fade">
                                      <p:cBhvr>
                                        <p:cTn id="107" dur="500"/>
                                        <p:tgtEl>
                                          <p:spTgt spid="120"/>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121"/>
                                        </p:tgtEl>
                                        <p:attrNameLst>
                                          <p:attrName>style.visibility</p:attrName>
                                        </p:attrNameLst>
                                      </p:cBhvr>
                                      <p:to>
                                        <p:strVal val="visible"/>
                                      </p:to>
                                    </p:set>
                                    <p:animEffect transition="in" filter="fade">
                                      <p:cBhvr>
                                        <p:cTn id="111" dur="500"/>
                                        <p:tgtEl>
                                          <p:spTgt spid="12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96"/>
                                        </p:tgtEl>
                                        <p:attrNameLst>
                                          <p:attrName>style.visibility</p:attrName>
                                        </p:attrNameLst>
                                      </p:cBhvr>
                                      <p:to>
                                        <p:strVal val="visible"/>
                                      </p:to>
                                    </p:set>
                                    <p:animEffect transition="in" filter="fade">
                                      <p:cBhvr>
                                        <p:cTn id="116" dur="500"/>
                                        <p:tgtEl>
                                          <p:spTgt spid="196"/>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199"/>
                                        </p:tgtEl>
                                        <p:attrNameLst>
                                          <p:attrName>style.visibility</p:attrName>
                                        </p:attrNameLst>
                                      </p:cBhvr>
                                      <p:to>
                                        <p:strVal val="visible"/>
                                      </p:to>
                                    </p:set>
                                    <p:animEffect transition="in" filter="wipe(left)">
                                      <p:cBhvr>
                                        <p:cTn id="120" dur="500"/>
                                        <p:tgtEl>
                                          <p:spTgt spid="199"/>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197"/>
                                        </p:tgtEl>
                                        <p:attrNameLst>
                                          <p:attrName>style.visibility</p:attrName>
                                        </p:attrNameLst>
                                      </p:cBhvr>
                                      <p:to>
                                        <p:strVal val="visible"/>
                                      </p:to>
                                    </p:set>
                                    <p:animEffect transition="in" filter="fade">
                                      <p:cBhvr>
                                        <p:cTn id="124" dur="500"/>
                                        <p:tgtEl>
                                          <p:spTgt spid="19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par>
                                <p:cTn id="130" presetID="10" presetClass="entr" presetSubtype="0" fill="hold" nodeType="with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500"/>
                                        <p:tgtEl>
                                          <p:spTgt spid="2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09"/>
                                        </p:tgtEl>
                                        <p:attrNameLst>
                                          <p:attrName>style.visibility</p:attrName>
                                        </p:attrNameLst>
                                      </p:cBhvr>
                                      <p:to>
                                        <p:strVal val="visible"/>
                                      </p:to>
                                    </p:set>
                                    <p:animEffect transition="in" filter="fade">
                                      <p:cBhvr>
                                        <p:cTn id="135" dur="500"/>
                                        <p:tgtEl>
                                          <p:spTgt spid="109"/>
                                        </p:tgtEl>
                                      </p:cBhvr>
                                    </p:animEffect>
                                  </p:childTnLst>
                                </p:cTn>
                              </p:par>
                              <p:par>
                                <p:cTn id="136" presetID="10" presetClass="entr" presetSubtype="0" fill="hold" nodeType="with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nodeType="with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fade">
                                      <p:cBhvr>
                                        <p:cTn id="141" dur="500"/>
                                        <p:tgtEl>
                                          <p:spTgt spid="23"/>
                                        </p:tgtEl>
                                      </p:cBhvr>
                                    </p:animEffect>
                                  </p:childTnLst>
                                </p:cTn>
                              </p:par>
                              <p:par>
                                <p:cTn id="142" presetID="10" presetClass="entr" presetSubtype="0" fill="hold" nodeType="with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fade">
                                      <p:cBhvr>
                                        <p:cTn id="144" dur="500"/>
                                        <p:tgtEl>
                                          <p:spTgt spid="22"/>
                                        </p:tgtEl>
                                      </p:cBhvr>
                                    </p:animEffect>
                                  </p:childTnLst>
                                </p:cTn>
                              </p:par>
                              <p:par>
                                <p:cTn id="145" presetID="10" presetClass="entr" presetSubtype="0" fill="hold" nodeType="with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childTnLst>
                                </p:cTn>
                              </p:par>
                              <p:par>
                                <p:cTn id="148" presetID="10" presetClass="entr" presetSubtype="0" fill="hold" nodeType="withEffect">
                                  <p:stCondLst>
                                    <p:cond delay="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500"/>
                                        <p:tgtEl>
                                          <p:spTgt spid="25"/>
                                        </p:tgtEl>
                                      </p:cBhvr>
                                    </p:animEffect>
                                  </p:childTnLst>
                                </p:cTn>
                              </p:par>
                              <p:par>
                                <p:cTn id="151" presetID="10" presetClass="entr" presetSubtype="0" fill="hold" nodeType="withEffect">
                                  <p:stCondLst>
                                    <p:cond delay="0"/>
                                  </p:stCondLst>
                                  <p:childTnLst>
                                    <p:set>
                                      <p:cBhvr>
                                        <p:cTn id="152" dur="1" fill="hold">
                                          <p:stCondLst>
                                            <p:cond delay="0"/>
                                          </p:stCondLst>
                                        </p:cTn>
                                        <p:tgtEl>
                                          <p:spTgt spid="159"/>
                                        </p:tgtEl>
                                        <p:attrNameLst>
                                          <p:attrName>style.visibility</p:attrName>
                                        </p:attrNameLst>
                                      </p:cBhvr>
                                      <p:to>
                                        <p:strVal val="visible"/>
                                      </p:to>
                                    </p:set>
                                    <p:animEffect transition="in" filter="fade">
                                      <p:cBhvr>
                                        <p:cTn id="153" dur="500"/>
                                        <p:tgtEl>
                                          <p:spTgt spid="1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66"/>
                                        </p:tgtEl>
                                        <p:attrNameLst>
                                          <p:attrName>style.visibility</p:attrName>
                                        </p:attrNameLst>
                                      </p:cBhvr>
                                      <p:to>
                                        <p:strVal val="visible"/>
                                      </p:to>
                                    </p:set>
                                    <p:animEffect transition="in" filter="fade">
                                      <p:cBhvr>
                                        <p:cTn id="156" dur="500"/>
                                        <p:tgtEl>
                                          <p:spTgt spid="166"/>
                                        </p:tgtEl>
                                      </p:cBhvr>
                                    </p:animEffect>
                                  </p:childTnLst>
                                </p:cTn>
                              </p:par>
                              <p:par>
                                <p:cTn id="157" presetID="10" presetClass="entr" presetSubtype="0" fill="hold" nodeType="withEffect">
                                  <p:stCondLst>
                                    <p:cond delay="0"/>
                                  </p:stCondLst>
                                  <p:childTnLst>
                                    <p:set>
                                      <p:cBhvr>
                                        <p:cTn id="158" dur="1" fill="hold">
                                          <p:stCondLst>
                                            <p:cond delay="0"/>
                                          </p:stCondLst>
                                        </p:cTn>
                                        <p:tgtEl>
                                          <p:spTgt spid="28"/>
                                        </p:tgtEl>
                                        <p:attrNameLst>
                                          <p:attrName>style.visibility</p:attrName>
                                        </p:attrNameLst>
                                      </p:cBhvr>
                                      <p:to>
                                        <p:strVal val="visible"/>
                                      </p:to>
                                    </p:set>
                                    <p:animEffect transition="in" filter="fade">
                                      <p:cBhvr>
                                        <p:cTn id="159" dur="500"/>
                                        <p:tgtEl>
                                          <p:spTgt spid="28"/>
                                        </p:tgtEl>
                                      </p:cBhvr>
                                    </p:animEffect>
                                  </p:childTnLst>
                                </p:cTn>
                              </p:par>
                              <p:par>
                                <p:cTn id="160" presetID="10" presetClass="entr" presetSubtype="0" fill="hold" nodeType="with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fade">
                                      <p:cBhvr>
                                        <p:cTn id="162" dur="500"/>
                                        <p:tgtEl>
                                          <p:spTgt spid="26"/>
                                        </p:tgtEl>
                                      </p:cBhvr>
                                    </p:animEffect>
                                  </p:childTnLst>
                                </p:cTn>
                              </p:par>
                              <p:par>
                                <p:cTn id="163" presetID="10" presetClass="entr" presetSubtype="0" fill="hold" nodeType="withEffect">
                                  <p:stCondLst>
                                    <p:cond delay="0"/>
                                  </p:stCondLst>
                                  <p:childTnLst>
                                    <p:set>
                                      <p:cBhvr>
                                        <p:cTn id="164" dur="1" fill="hold">
                                          <p:stCondLst>
                                            <p:cond delay="0"/>
                                          </p:stCondLst>
                                        </p:cTn>
                                        <p:tgtEl>
                                          <p:spTgt spid="17"/>
                                        </p:tgtEl>
                                        <p:attrNameLst>
                                          <p:attrName>style.visibility</p:attrName>
                                        </p:attrNameLst>
                                      </p:cBhvr>
                                      <p:to>
                                        <p:strVal val="visible"/>
                                      </p:to>
                                    </p:set>
                                    <p:animEffect transition="in" filter="fade">
                                      <p:cBhvr>
                                        <p:cTn id="165" dur="500"/>
                                        <p:tgtEl>
                                          <p:spTgt spid="17"/>
                                        </p:tgtEl>
                                      </p:cBhvr>
                                    </p:animEffect>
                                  </p:childTnLst>
                                </p:cTn>
                              </p:par>
                              <p:par>
                                <p:cTn id="166" presetID="10" presetClass="entr" presetSubtype="0" fill="hold" nodeType="withEffect">
                                  <p:stCondLst>
                                    <p:cond delay="0"/>
                                  </p:stCondLst>
                                  <p:childTnLst>
                                    <p:set>
                                      <p:cBhvr>
                                        <p:cTn id="167" dur="1" fill="hold">
                                          <p:stCondLst>
                                            <p:cond delay="0"/>
                                          </p:stCondLst>
                                        </p:cTn>
                                        <p:tgtEl>
                                          <p:spTgt spid="21"/>
                                        </p:tgtEl>
                                        <p:attrNameLst>
                                          <p:attrName>style.visibility</p:attrName>
                                        </p:attrNameLst>
                                      </p:cBhvr>
                                      <p:to>
                                        <p:strVal val="visible"/>
                                      </p:to>
                                    </p:set>
                                    <p:animEffect transition="in" filter="fade">
                                      <p:cBhvr>
                                        <p:cTn id="168" dur="500"/>
                                        <p:tgtEl>
                                          <p:spTgt spid="21"/>
                                        </p:tgtEl>
                                      </p:cBhvr>
                                    </p:animEffect>
                                  </p:childTnLst>
                                </p:cTn>
                              </p:par>
                              <p:par>
                                <p:cTn id="169" presetID="10" presetClass="entr" presetSubtype="0" fill="hold" nodeType="withEffect">
                                  <p:stCondLst>
                                    <p:cond delay="0"/>
                                  </p:stCondLst>
                                  <p:childTnLst>
                                    <p:set>
                                      <p:cBhvr>
                                        <p:cTn id="170" dur="1" fill="hold">
                                          <p:stCondLst>
                                            <p:cond delay="0"/>
                                          </p:stCondLst>
                                        </p:cTn>
                                        <p:tgtEl>
                                          <p:spTgt spid="35"/>
                                        </p:tgtEl>
                                        <p:attrNameLst>
                                          <p:attrName>style.visibility</p:attrName>
                                        </p:attrNameLst>
                                      </p:cBhvr>
                                      <p:to>
                                        <p:strVal val="visible"/>
                                      </p:to>
                                    </p:set>
                                    <p:animEffect transition="in" filter="fade">
                                      <p:cBhvr>
                                        <p:cTn id="171" dur="500"/>
                                        <p:tgtEl>
                                          <p:spTgt spid="35"/>
                                        </p:tgtEl>
                                      </p:cBhvr>
                                    </p:animEffect>
                                  </p:childTnLst>
                                </p:cTn>
                              </p:par>
                              <p:par>
                                <p:cTn id="172" presetID="10" presetClass="entr" presetSubtype="0" fill="hold" nodeType="withEffect">
                                  <p:stCondLst>
                                    <p:cond delay="0"/>
                                  </p:stCondLst>
                                  <p:childTnLst>
                                    <p:set>
                                      <p:cBhvr>
                                        <p:cTn id="173" dur="1" fill="hold">
                                          <p:stCondLst>
                                            <p:cond delay="0"/>
                                          </p:stCondLst>
                                        </p:cTn>
                                        <p:tgtEl>
                                          <p:spTgt spid="33"/>
                                        </p:tgtEl>
                                        <p:attrNameLst>
                                          <p:attrName>style.visibility</p:attrName>
                                        </p:attrNameLst>
                                      </p:cBhvr>
                                      <p:to>
                                        <p:strVal val="visible"/>
                                      </p:to>
                                    </p:set>
                                    <p:animEffect transition="in" filter="fade">
                                      <p:cBhvr>
                                        <p:cTn id="174" dur="500"/>
                                        <p:tgtEl>
                                          <p:spTgt spid="33"/>
                                        </p:tgtEl>
                                      </p:cBhvr>
                                    </p:animEffect>
                                  </p:childTnLst>
                                </p:cTn>
                              </p:par>
                              <p:par>
                                <p:cTn id="175" presetID="10" presetClass="entr" presetSubtype="0"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Effect transition="in" filter="fade">
                                      <p:cBhvr>
                                        <p:cTn id="177" dur="500"/>
                                        <p:tgtEl>
                                          <p:spTgt spid="36"/>
                                        </p:tgtEl>
                                      </p:cBhvr>
                                    </p:animEffect>
                                  </p:childTnLst>
                                </p:cTn>
                              </p:par>
                              <p:par>
                                <p:cTn id="178" presetID="10" presetClass="entr" presetSubtype="0" fill="hold" nodeType="withEffect">
                                  <p:stCondLst>
                                    <p:cond delay="0"/>
                                  </p:stCondLst>
                                  <p:childTnLst>
                                    <p:set>
                                      <p:cBhvr>
                                        <p:cTn id="179" dur="1" fill="hold">
                                          <p:stCondLst>
                                            <p:cond delay="0"/>
                                          </p:stCondLst>
                                        </p:cTn>
                                        <p:tgtEl>
                                          <p:spTgt spid="37"/>
                                        </p:tgtEl>
                                        <p:attrNameLst>
                                          <p:attrName>style.visibility</p:attrName>
                                        </p:attrNameLst>
                                      </p:cBhvr>
                                      <p:to>
                                        <p:strVal val="visible"/>
                                      </p:to>
                                    </p:set>
                                    <p:animEffect transition="in" filter="fade">
                                      <p:cBhvr>
                                        <p:cTn id="18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66" grpId="0"/>
      <p:bldP spid="196" grpId="0" animBg="1"/>
      <p:bldP spid="197" grpId="0" animBg="1"/>
      <p:bldP spid="60" grpId="0" animBg="1"/>
      <p:bldP spid="64" grpId="0" animBg="1"/>
      <p:bldP spid="109" grpId="0" animBg="1"/>
      <p:bldP spid="119" grpId="0" animBg="1"/>
      <p:bldP spid="120" grpId="0" animBg="1"/>
      <p:bldP spid="121" grpId="0" animBg="1"/>
      <p:bldP spid="138" grpId="0" animBg="1"/>
      <p:bldP spid="151" grpId="0" animBg="1"/>
      <p:bldP spid="15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graphicFrame>
        <p:nvGraphicFramePr>
          <p:cNvPr id="8" name="Table 7"/>
          <p:cNvGraphicFramePr>
            <a:graphicFrameLocks noGrp="1"/>
          </p:cNvGraphicFramePr>
          <p:nvPr/>
        </p:nvGraphicFramePr>
        <p:xfrm>
          <a:off x="457200" y="1397000"/>
          <a:ext cx="8229600" cy="2641600"/>
        </p:xfrm>
        <a:graphic>
          <a:graphicData uri="http://schemas.openxmlformats.org/drawingml/2006/table">
            <a:tbl>
              <a:tblPr firstRow="1" bandRow="1">
                <a:tableStyleId>{5C22544A-7EE6-4342-B048-85BDC9FD1C3A}</a:tableStyleId>
              </a:tblPr>
              <a:tblGrid>
                <a:gridCol w="2057400"/>
                <a:gridCol w="2057400"/>
                <a:gridCol w="2057400"/>
                <a:gridCol w="2057400"/>
              </a:tblGrid>
              <a:tr h="330200">
                <a:tc>
                  <a:txBody>
                    <a:bodyPr/>
                    <a:lstStyle/>
                    <a:p>
                      <a:r>
                        <a:rPr lang="en-US" sz="1400" b="0" i="1" dirty="0" err="1" smtClean="0"/>
                        <a:t>udfrs:AbstractBase</a:t>
                      </a:r>
                      <a:endParaRPr lang="en-US" sz="1400" b="0" i="1" dirty="0"/>
                    </a:p>
                  </a:txBody>
                  <a:tcPr anchor="ctr"/>
                </a:tc>
                <a:tc>
                  <a:txBody>
                    <a:bodyPr/>
                    <a:lstStyle/>
                    <a:p>
                      <a:r>
                        <a:rPr lang="en-US" sz="1400" b="0" i="1" dirty="0" smtClean="0"/>
                        <a:t>Obligation</a:t>
                      </a:r>
                      <a:endParaRPr lang="en-US" sz="1400" b="0" i="1" dirty="0"/>
                    </a:p>
                  </a:txBody>
                  <a:tcPr anchor="ctr"/>
                </a:tc>
                <a:tc>
                  <a:txBody>
                    <a:bodyPr/>
                    <a:lstStyle/>
                    <a:p>
                      <a:r>
                        <a:rPr lang="en-US" sz="1400" b="0" i="1" dirty="0" smtClean="0"/>
                        <a:t>Type</a:t>
                      </a:r>
                      <a:endParaRPr lang="en-US" sz="1400" b="0" i="1" dirty="0"/>
                    </a:p>
                  </a:txBody>
                  <a:tcPr anchor="ctr"/>
                </a:tc>
                <a:tc>
                  <a:txBody>
                    <a:bodyPr/>
                    <a:lstStyle/>
                    <a:p>
                      <a:r>
                        <a:rPr lang="en-US" sz="1400" b="0" i="1" dirty="0" smtClean="0"/>
                        <a:t>Cardinality</a:t>
                      </a:r>
                      <a:endParaRPr lang="en-US" sz="1400" b="0" i="1" dirty="0"/>
                    </a:p>
                  </a:txBody>
                  <a:tcPr anchor="ctr"/>
                </a:tc>
              </a:tr>
              <a:tr h="330200">
                <a:tc>
                  <a:txBody>
                    <a:bodyPr/>
                    <a:lstStyle/>
                    <a:p>
                      <a:r>
                        <a:rPr lang="en-US" sz="1400" dirty="0" err="1" smtClean="0"/>
                        <a:t>rdfs:label</a:t>
                      </a:r>
                      <a:endParaRPr lang="en-US" sz="1400" dirty="0"/>
                    </a:p>
                  </a:txBody>
                  <a:tcPr anchor="ctr"/>
                </a:tc>
                <a:tc>
                  <a:txBody>
                    <a:bodyPr/>
                    <a:lstStyle/>
                    <a:p>
                      <a:r>
                        <a:rPr lang="en-US" sz="1400" dirty="0" smtClean="0"/>
                        <a:t>Required</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udfrs:aliasIdentifier</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udfrs:Identifier</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udfrs:aliasName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udfrs:description</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udfrs:note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udfrs:statusType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udfrs:StatusType</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udfrs:udfrIdentifier</a:t>
                      </a:r>
                      <a:endParaRPr lang="en-US" sz="1400" dirty="0"/>
                    </a:p>
                  </a:txBody>
                  <a:tcPr anchor="ctr"/>
                </a:tc>
                <a:tc>
                  <a:txBody>
                    <a:bodyPr/>
                    <a:lstStyle/>
                    <a:p>
                      <a:r>
                        <a:rPr lang="en-US" sz="1400" dirty="0" smtClean="0"/>
                        <a:t>Required</a:t>
                      </a:r>
                      <a:endParaRPr lang="en-US" sz="1400" dirty="0"/>
                    </a:p>
                  </a:txBody>
                  <a:tcPr anchor="ctr"/>
                </a:tc>
                <a:tc>
                  <a:txBody>
                    <a:bodyPr/>
                    <a:lstStyle/>
                    <a:p>
                      <a:r>
                        <a:rPr lang="en-US" sz="1400" dirty="0" err="1" smtClean="0"/>
                        <a:t>udfrs:Identifer</a:t>
                      </a:r>
                      <a:endParaRPr lang="en-US" sz="1400" dirty="0"/>
                    </a:p>
                  </a:txBody>
                  <a:tcPr anchor="ctr"/>
                </a:tc>
                <a:tc>
                  <a:txBody>
                    <a:bodyPr/>
                    <a:lstStyle/>
                    <a:p>
                      <a:r>
                        <a:rPr lang="en-US" sz="1400" dirty="0" smtClean="0"/>
                        <a:t>Singleton</a:t>
                      </a:r>
                      <a:endParaRPr lang="en-US" sz="1400" dirty="0"/>
                    </a:p>
                  </a:txBody>
                  <a:tcPr anchor="ct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graphicFrame>
        <p:nvGraphicFramePr>
          <p:cNvPr id="8" name="Table 7"/>
          <p:cNvGraphicFramePr>
            <a:graphicFrameLocks noGrp="1"/>
          </p:cNvGraphicFramePr>
          <p:nvPr/>
        </p:nvGraphicFramePr>
        <p:xfrm>
          <a:off x="457200" y="1397000"/>
          <a:ext cx="8229600" cy="4622800"/>
        </p:xfrm>
        <a:graphic>
          <a:graphicData uri="http://schemas.openxmlformats.org/drawingml/2006/table">
            <a:tbl>
              <a:tblPr firstRow="1" bandRow="1">
                <a:tableStyleId>{5C22544A-7EE6-4342-B048-85BDC9FD1C3A}</a:tableStyleId>
              </a:tblPr>
              <a:tblGrid>
                <a:gridCol w="2057400"/>
                <a:gridCol w="2057400"/>
                <a:gridCol w="2057400"/>
                <a:gridCol w="2057400"/>
              </a:tblGrid>
              <a:tr h="330200">
                <a:tc>
                  <a:txBody>
                    <a:bodyPr/>
                    <a:lstStyle/>
                    <a:p>
                      <a:r>
                        <a:rPr lang="en-US" sz="1400" b="0" i="1" dirty="0" err="1" smtClean="0"/>
                        <a:t>udfrs:AbstractProduct</a:t>
                      </a:r>
                      <a:endParaRPr lang="en-US" sz="1400" b="0" i="1" dirty="0"/>
                    </a:p>
                  </a:txBody>
                  <a:tcPr anchor="ctr"/>
                </a:tc>
                <a:tc>
                  <a:txBody>
                    <a:bodyPr/>
                    <a:lstStyle/>
                    <a:p>
                      <a:r>
                        <a:rPr lang="en-US" sz="1400" b="0" i="1" dirty="0" smtClean="0"/>
                        <a:t>Obligation</a:t>
                      </a:r>
                      <a:endParaRPr lang="en-US" sz="1400" b="0" i="1" dirty="0"/>
                    </a:p>
                  </a:txBody>
                  <a:tcPr anchor="ctr"/>
                </a:tc>
                <a:tc>
                  <a:txBody>
                    <a:bodyPr/>
                    <a:lstStyle/>
                    <a:p>
                      <a:r>
                        <a:rPr lang="en-US" sz="1400" b="0" i="1" dirty="0" smtClean="0"/>
                        <a:t>Type</a:t>
                      </a:r>
                      <a:endParaRPr lang="en-US" sz="1400" b="0" i="1" dirty="0"/>
                    </a:p>
                  </a:txBody>
                  <a:tcPr anchor="ctr"/>
                </a:tc>
                <a:tc>
                  <a:txBody>
                    <a:bodyPr/>
                    <a:lstStyle/>
                    <a:p>
                      <a:r>
                        <a:rPr lang="en-US" sz="1400" b="0" i="1" dirty="0" smtClean="0"/>
                        <a:t>Cardinality</a:t>
                      </a:r>
                      <a:endParaRPr lang="en-US" sz="1400" b="0" i="1" dirty="0"/>
                    </a:p>
                  </a:txBody>
                  <a:tcPr anchor="ctr"/>
                </a:tc>
              </a:tr>
              <a:tr h="330200">
                <a:tc>
                  <a:txBody>
                    <a:bodyPr/>
                    <a:lstStyle/>
                    <a:p>
                      <a:r>
                        <a:rPr lang="en-US" sz="1400" dirty="0" err="1" smtClean="0"/>
                        <a:t>udfrs:availabilityType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udfrs:AvailabilityType</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udfrs:creationDate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udfrs:dependency</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udfrs:AbstractProduct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udfrs:disclosureType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udfrs:DisclosureType</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udfrs:documentation</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udfrs:Document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udfrs:file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udfrs:File</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udfrs:ipr</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udfrs:IPR</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udfrs:maintainer</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udfrs:Agent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udfrs:owner</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udfrs:Agent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udfrs:previousVersion</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udfrs:AbstractProduct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udfrs:releaseDate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udfrs:version</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udfrs:withdrawlDate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xsd:string</a:t>
                      </a:r>
                      <a:endParaRPr lang="en-US" sz="1400" dirty="0"/>
                    </a:p>
                  </a:txBody>
                  <a:tcPr anchor="ctr"/>
                </a:tc>
                <a:tc>
                  <a:txBody>
                    <a:bodyPr/>
                    <a:lstStyle/>
                    <a:p>
                      <a:r>
                        <a:rPr lang="en-US" sz="1400" dirty="0" smtClean="0"/>
                        <a:t>Singleton</a:t>
                      </a:r>
                      <a:endParaRPr lang="en-US" sz="1400" dirty="0"/>
                    </a:p>
                  </a:txBody>
                  <a:tcPr anchor="ct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graphicFrame>
        <p:nvGraphicFramePr>
          <p:cNvPr id="8" name="Table 7"/>
          <p:cNvGraphicFramePr>
            <a:graphicFrameLocks noGrp="1"/>
          </p:cNvGraphicFramePr>
          <p:nvPr/>
        </p:nvGraphicFramePr>
        <p:xfrm>
          <a:off x="457200" y="1397000"/>
          <a:ext cx="8229600" cy="4953000"/>
        </p:xfrm>
        <a:graphic>
          <a:graphicData uri="http://schemas.openxmlformats.org/drawingml/2006/table">
            <a:tbl>
              <a:tblPr firstRow="1" bandRow="1">
                <a:tableStyleId>{5C22544A-7EE6-4342-B048-85BDC9FD1C3A}</a:tableStyleId>
              </a:tblPr>
              <a:tblGrid>
                <a:gridCol w="2057400"/>
                <a:gridCol w="2057400"/>
                <a:gridCol w="2057400"/>
                <a:gridCol w="2057400"/>
              </a:tblGrid>
              <a:tr h="330200">
                <a:tc>
                  <a:txBody>
                    <a:bodyPr/>
                    <a:lstStyle/>
                    <a:p>
                      <a:r>
                        <a:rPr lang="en-US" sz="1400" b="0" i="1" dirty="0" err="1" smtClean="0"/>
                        <a:t>udfrs:AbstractFormat</a:t>
                      </a:r>
                      <a:endParaRPr lang="en-US" sz="1400" b="0" i="1" dirty="0"/>
                    </a:p>
                  </a:txBody>
                  <a:tcPr anchor="ctr"/>
                </a:tc>
                <a:tc>
                  <a:txBody>
                    <a:bodyPr/>
                    <a:lstStyle/>
                    <a:p>
                      <a:r>
                        <a:rPr lang="en-US" sz="1400" b="0" i="1" dirty="0" smtClean="0"/>
                        <a:t>Obligation</a:t>
                      </a:r>
                      <a:endParaRPr lang="en-US" sz="1400" b="0" i="1" dirty="0"/>
                    </a:p>
                  </a:txBody>
                  <a:tcPr anchor="ctr"/>
                </a:tc>
                <a:tc>
                  <a:txBody>
                    <a:bodyPr/>
                    <a:lstStyle/>
                    <a:p>
                      <a:r>
                        <a:rPr lang="en-US" sz="1400" b="0" i="1" dirty="0" smtClean="0"/>
                        <a:t>Type</a:t>
                      </a:r>
                      <a:endParaRPr lang="en-US" sz="1400" b="0" i="1" dirty="0"/>
                    </a:p>
                  </a:txBody>
                  <a:tcPr anchor="ctr"/>
                </a:tc>
                <a:tc>
                  <a:txBody>
                    <a:bodyPr/>
                    <a:lstStyle/>
                    <a:p>
                      <a:r>
                        <a:rPr lang="en-US" sz="1400" b="0" i="1" dirty="0" err="1" smtClean="0"/>
                        <a:t>Cardinlaity</a:t>
                      </a:r>
                      <a:endParaRPr lang="en-US" sz="1400" b="0" i="1" dirty="0"/>
                    </a:p>
                  </a:txBody>
                  <a:tcPr anchor="ctr"/>
                </a:tc>
              </a:tr>
              <a:tr h="330200">
                <a:tc>
                  <a:txBody>
                    <a:bodyPr/>
                    <a:lstStyle/>
                    <a:p>
                      <a:r>
                        <a:rPr lang="en-US" sz="1400" dirty="0" err="1" smtClean="0"/>
                        <a:t>udfrs:domainFacetType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udfrs:DomainFacetType</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udfrs:formType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udfrs:FormType</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udfrs:formatAssessment</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udfrs:Assessment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udfrs:genreFacetType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udfrs:GenreFacetType</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udfrs:hasAffinityFor</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udfrs:AbstractFormat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udfrs:isDefinedBy</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udfrs:AbstractFormat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udfrs:isSubtypeOf</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udfrs:AbstractFormat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udfrs:mayContain</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udfrs:AbstractFormat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udfrs:mimeType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udfrs:MIME</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udfrs:relatedFormat</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udfrs:AbstractFormat</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udfrs:roleFacetType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udfrs:RoleFacetType</a:t>
                      </a:r>
                      <a:endParaRPr lang="en-US" sz="1400" dirty="0"/>
                    </a:p>
                  </a:txBody>
                  <a:tcPr anchor="ctr"/>
                </a:tc>
                <a:tc>
                  <a:txBody>
                    <a:bodyPr/>
                    <a:lstStyle/>
                    <a:p>
                      <a:r>
                        <a:rPr lang="en-US" sz="1400" dirty="0" smtClean="0"/>
                        <a:t>Singleton</a:t>
                      </a:r>
                      <a:endParaRPr lang="en-US" sz="1400" dirty="0"/>
                    </a:p>
                  </a:txBody>
                  <a:tcPr anchor="ctr"/>
                </a:tc>
              </a:tr>
              <a:tr h="330200">
                <a:tc>
                  <a:txBody>
                    <a:bodyPr/>
                    <a:lstStyle/>
                    <a:p>
                      <a:r>
                        <a:rPr lang="en-US" sz="1400" dirty="0" err="1" smtClean="0"/>
                        <a:t>udfrs:signature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udfrs:AbstractSignature</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a:t>
                      </a:r>
                      <a:r>
                        <a:rPr lang="en-US" sz="1050" dirty="0" err="1" smtClean="0"/>
                        <a:t>subsidiaryGenreFacetType</a:t>
                      </a:r>
                      <a:endParaRPr lang="en-US" sz="105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udfrs:GenreFacetType</a:t>
                      </a:r>
                      <a:endParaRPr lang="en-US" sz="1400" dirty="0"/>
                    </a:p>
                  </a:txBody>
                  <a:tcPr anchor="ctr"/>
                </a:tc>
                <a:tc>
                  <a:txBody>
                    <a:bodyPr/>
                    <a:lstStyle/>
                    <a:p>
                      <a:r>
                        <a:rPr lang="en-US" sz="1400" dirty="0" smtClean="0"/>
                        <a:t>Repeatable</a:t>
                      </a:r>
                      <a:endParaRPr lang="en-US" sz="1400" dirty="0"/>
                    </a:p>
                  </a:txBody>
                  <a:tcPr anchor="ctr"/>
                </a:tc>
              </a:tr>
              <a:tr h="330200">
                <a:tc>
                  <a:txBody>
                    <a:bodyPr/>
                    <a:lstStyle/>
                    <a:p>
                      <a:r>
                        <a:rPr lang="en-US" sz="1400" dirty="0" err="1" smtClean="0"/>
                        <a:t>udfrs:transformType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udfrs:TransformType</a:t>
                      </a:r>
                      <a:endParaRPr lang="en-US" sz="1400" dirty="0"/>
                    </a:p>
                  </a:txBody>
                  <a:tcPr anchor="ctr"/>
                </a:tc>
                <a:tc>
                  <a:txBody>
                    <a:bodyPr/>
                    <a:lstStyle/>
                    <a:p>
                      <a:r>
                        <a:rPr lang="en-US" sz="1400" dirty="0" smtClean="0"/>
                        <a:t>Repeatable</a:t>
                      </a:r>
                      <a:endParaRPr lang="en-US" sz="1400" dirty="0"/>
                    </a:p>
                  </a:txBody>
                  <a:tcPr anchor="ct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graphicFrame>
        <p:nvGraphicFramePr>
          <p:cNvPr id="8" name="Table 7"/>
          <p:cNvGraphicFramePr>
            <a:graphicFrameLocks noGrp="1"/>
          </p:cNvGraphicFramePr>
          <p:nvPr/>
        </p:nvGraphicFramePr>
        <p:xfrm>
          <a:off x="457200" y="1397000"/>
          <a:ext cx="8229600" cy="660400"/>
        </p:xfrm>
        <a:graphic>
          <a:graphicData uri="http://schemas.openxmlformats.org/drawingml/2006/table">
            <a:tbl>
              <a:tblPr firstRow="1" bandRow="1">
                <a:tableStyleId>{5C22544A-7EE6-4342-B048-85BDC9FD1C3A}</a:tableStyleId>
              </a:tblPr>
              <a:tblGrid>
                <a:gridCol w="2057400"/>
                <a:gridCol w="2057400"/>
                <a:gridCol w="2057400"/>
                <a:gridCol w="2057400"/>
              </a:tblGrid>
              <a:tr h="330200">
                <a:tc>
                  <a:txBody>
                    <a:bodyPr/>
                    <a:lstStyle/>
                    <a:p>
                      <a:r>
                        <a:rPr lang="en-US" sz="1400" b="0" i="1" dirty="0" err="1" smtClean="0"/>
                        <a:t>udfrs:FileFormat</a:t>
                      </a:r>
                      <a:endParaRPr lang="en-US" sz="1400" b="0" i="1" dirty="0"/>
                    </a:p>
                  </a:txBody>
                  <a:tcPr anchor="ctr"/>
                </a:tc>
                <a:tc>
                  <a:txBody>
                    <a:bodyPr/>
                    <a:lstStyle/>
                    <a:p>
                      <a:r>
                        <a:rPr lang="en-US" sz="1400" b="0" i="1" dirty="0" smtClean="0"/>
                        <a:t>Obligation</a:t>
                      </a:r>
                      <a:endParaRPr lang="en-US" sz="1400" b="0" i="1" dirty="0"/>
                    </a:p>
                  </a:txBody>
                  <a:tcPr anchor="ctr"/>
                </a:tc>
                <a:tc>
                  <a:txBody>
                    <a:bodyPr/>
                    <a:lstStyle/>
                    <a:p>
                      <a:r>
                        <a:rPr lang="en-US" sz="1400" b="0" i="1" dirty="0" smtClean="0"/>
                        <a:t>Type</a:t>
                      </a:r>
                      <a:endParaRPr lang="en-US" sz="1400" b="0" i="1" dirty="0"/>
                    </a:p>
                  </a:txBody>
                  <a:tcPr anchor="ctr"/>
                </a:tc>
                <a:tc>
                  <a:txBody>
                    <a:bodyPr/>
                    <a:lstStyle/>
                    <a:p>
                      <a:r>
                        <a:rPr lang="en-US" sz="1400" b="0" i="1" dirty="0" smtClean="0"/>
                        <a:t>Cardinality</a:t>
                      </a:r>
                      <a:endParaRPr lang="en-US" sz="1400" b="0" i="1" dirty="0"/>
                    </a:p>
                  </a:txBody>
                  <a:tcPr anchor="ctr"/>
                </a:tc>
              </a:tr>
              <a:tr h="330200">
                <a:tc>
                  <a:txBody>
                    <a:bodyPr/>
                    <a:lstStyle/>
                    <a:p>
                      <a:r>
                        <a:rPr lang="en-US" sz="1400" dirty="0" smtClean="0"/>
                        <a:t>—</a:t>
                      </a:r>
                      <a:endParaRPr lang="en-US" sz="1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r>
            </a:tbl>
          </a:graphicData>
        </a:graphic>
      </p:graphicFrame>
      <p:graphicFrame>
        <p:nvGraphicFramePr>
          <p:cNvPr id="4" name="Table 3"/>
          <p:cNvGraphicFramePr>
            <a:graphicFrameLocks noGrp="1"/>
          </p:cNvGraphicFramePr>
          <p:nvPr/>
        </p:nvGraphicFramePr>
        <p:xfrm>
          <a:off x="457200" y="2463800"/>
          <a:ext cx="8229600" cy="660400"/>
        </p:xfrm>
        <a:graphic>
          <a:graphicData uri="http://schemas.openxmlformats.org/drawingml/2006/table">
            <a:tbl>
              <a:tblPr firstRow="1" bandRow="1">
                <a:tableStyleId>{5C22544A-7EE6-4342-B048-85BDC9FD1C3A}</a:tableStyleId>
              </a:tblPr>
              <a:tblGrid>
                <a:gridCol w="2057400"/>
                <a:gridCol w="2057400"/>
                <a:gridCol w="2057400"/>
                <a:gridCol w="2057400"/>
              </a:tblGrid>
              <a:tr h="330200">
                <a:tc>
                  <a:txBody>
                    <a:bodyPr/>
                    <a:lstStyle/>
                    <a:p>
                      <a:r>
                        <a:rPr lang="en-US" sz="1400" b="0" i="1" dirty="0" err="1" smtClean="0"/>
                        <a:t>udfrs:Encoding</a:t>
                      </a:r>
                      <a:endParaRPr lang="en-US" sz="1400" b="0" i="1" dirty="0"/>
                    </a:p>
                  </a:txBody>
                  <a:tcPr anchor="ctr"/>
                </a:tc>
                <a:tc>
                  <a:txBody>
                    <a:bodyPr/>
                    <a:lstStyle/>
                    <a:p>
                      <a:r>
                        <a:rPr lang="en-US" sz="1400" b="0" i="1" dirty="0" smtClean="0"/>
                        <a:t>Obligation</a:t>
                      </a:r>
                      <a:endParaRPr lang="en-US" sz="1400" b="0" i="1" dirty="0"/>
                    </a:p>
                  </a:txBody>
                  <a:tcPr anchor="ctr"/>
                </a:tc>
                <a:tc>
                  <a:txBody>
                    <a:bodyPr/>
                    <a:lstStyle/>
                    <a:p>
                      <a:r>
                        <a:rPr lang="en-US" sz="1400" b="0" i="1" dirty="0" smtClean="0"/>
                        <a:t>Type</a:t>
                      </a:r>
                      <a:endParaRPr lang="en-US" sz="1400" b="0" i="1" dirty="0"/>
                    </a:p>
                  </a:txBody>
                  <a:tcPr anchor="ctr"/>
                </a:tc>
                <a:tc>
                  <a:txBody>
                    <a:bodyPr/>
                    <a:lstStyle/>
                    <a:p>
                      <a:r>
                        <a:rPr lang="en-US" sz="1400" b="0" i="1" dirty="0" smtClean="0"/>
                        <a:t>Cardinality</a:t>
                      </a:r>
                      <a:endParaRPr lang="en-US" sz="1400" b="0" i="1" dirty="0"/>
                    </a:p>
                  </a:txBody>
                  <a:tcPr anchor="ctr"/>
                </a:tc>
              </a:tr>
              <a:tr h="330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r>
            </a:tbl>
          </a:graphicData>
        </a:graphic>
      </p:graphicFrame>
      <p:graphicFrame>
        <p:nvGraphicFramePr>
          <p:cNvPr id="5" name="Table 4"/>
          <p:cNvGraphicFramePr>
            <a:graphicFrameLocks noGrp="1"/>
          </p:cNvGraphicFramePr>
          <p:nvPr/>
        </p:nvGraphicFramePr>
        <p:xfrm>
          <a:off x="457200" y="3505200"/>
          <a:ext cx="8229600" cy="660400"/>
        </p:xfrm>
        <a:graphic>
          <a:graphicData uri="http://schemas.openxmlformats.org/drawingml/2006/table">
            <a:tbl>
              <a:tblPr firstRow="1" bandRow="1">
                <a:tableStyleId>{5C22544A-7EE6-4342-B048-85BDC9FD1C3A}</a:tableStyleId>
              </a:tblPr>
              <a:tblGrid>
                <a:gridCol w="2057400"/>
                <a:gridCol w="2057400"/>
                <a:gridCol w="2057400"/>
                <a:gridCol w="2057400"/>
              </a:tblGrid>
              <a:tr h="330200">
                <a:tc>
                  <a:txBody>
                    <a:bodyPr/>
                    <a:lstStyle/>
                    <a:p>
                      <a:r>
                        <a:rPr lang="en-US" sz="1400" b="0" i="1" dirty="0" err="1" smtClean="0"/>
                        <a:t>udfrs:Compression</a:t>
                      </a:r>
                      <a:endParaRPr lang="en-US" sz="1400" b="0" i="1" dirty="0"/>
                    </a:p>
                  </a:txBody>
                  <a:tcPr anchor="ctr"/>
                </a:tc>
                <a:tc>
                  <a:txBody>
                    <a:bodyPr/>
                    <a:lstStyle/>
                    <a:p>
                      <a:r>
                        <a:rPr lang="en-US" sz="1400" b="0" i="1" dirty="0" smtClean="0"/>
                        <a:t>Obligation</a:t>
                      </a:r>
                      <a:endParaRPr lang="en-US" sz="1400" b="0" i="1" dirty="0"/>
                    </a:p>
                  </a:txBody>
                  <a:tcPr anchor="ctr"/>
                </a:tc>
                <a:tc>
                  <a:txBody>
                    <a:bodyPr/>
                    <a:lstStyle/>
                    <a:p>
                      <a:r>
                        <a:rPr lang="en-US" sz="1400" b="0" i="1" dirty="0" smtClean="0"/>
                        <a:t>Type</a:t>
                      </a:r>
                      <a:endParaRPr lang="en-US" sz="1400" b="0" i="1" dirty="0"/>
                    </a:p>
                  </a:txBody>
                  <a:tcPr anchor="ctr"/>
                </a:tc>
                <a:tc>
                  <a:txBody>
                    <a:bodyPr/>
                    <a:lstStyle/>
                    <a:p>
                      <a:r>
                        <a:rPr lang="en-US" sz="1400" b="0" i="1" dirty="0" smtClean="0"/>
                        <a:t>Cardinality</a:t>
                      </a:r>
                      <a:endParaRPr lang="en-US" sz="1400" b="0" i="1" dirty="0"/>
                    </a:p>
                  </a:txBody>
                  <a:tcPr anchor="ctr"/>
                </a:tc>
              </a:tr>
              <a:tr h="330200">
                <a:tc>
                  <a:txBody>
                    <a:bodyPr/>
                    <a:lstStyle/>
                    <a:p>
                      <a:r>
                        <a:rPr lang="en-US" sz="1400" dirty="0" err="1" smtClean="0"/>
                        <a:t>udfrs:lossinessType</a:t>
                      </a:r>
                      <a:endParaRPr lang="en-US" sz="1400" dirty="0"/>
                    </a:p>
                  </a:txBody>
                  <a:tcPr anchor="ctr"/>
                </a:tc>
                <a:tc>
                  <a:txBody>
                    <a:bodyPr/>
                    <a:lstStyle/>
                    <a:p>
                      <a:r>
                        <a:rPr lang="en-US" sz="1400" dirty="0" smtClean="0"/>
                        <a:t>Optional</a:t>
                      </a:r>
                      <a:endParaRPr lang="en-US" sz="1400" dirty="0"/>
                    </a:p>
                  </a:txBody>
                  <a:tcPr anchor="ctr"/>
                </a:tc>
                <a:tc>
                  <a:txBody>
                    <a:bodyPr/>
                    <a:lstStyle/>
                    <a:p>
                      <a:r>
                        <a:rPr lang="en-US" sz="1400" dirty="0" err="1" smtClean="0"/>
                        <a:t>udfrs:LossinessType</a:t>
                      </a:r>
                      <a:endParaRPr lang="en-US" sz="1400" dirty="0"/>
                    </a:p>
                  </a:txBody>
                  <a:tcPr anchor="ctr"/>
                </a:tc>
                <a:tc>
                  <a:txBody>
                    <a:bodyPr/>
                    <a:lstStyle/>
                    <a:p>
                      <a:r>
                        <a:rPr lang="en-US" sz="1400" dirty="0" smtClean="0"/>
                        <a:t>Singleton</a:t>
                      </a:r>
                      <a:endParaRPr lang="en-US" sz="1400" dirty="0"/>
                    </a:p>
                  </a:txBody>
                  <a:tcPr anchor="ct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UDFR schema</a:t>
            </a:r>
            <a:endParaRPr lang="en-US" dirty="0"/>
          </a:p>
        </p:txBody>
      </p:sp>
      <p:sp>
        <p:nvSpPr>
          <p:cNvPr id="3" name="Content Placeholder 2"/>
          <p:cNvSpPr>
            <a:spLocks noGrp="1"/>
          </p:cNvSpPr>
          <p:nvPr>
            <p:ph idx="1"/>
          </p:nvPr>
        </p:nvSpPr>
        <p:spPr/>
        <p:txBody>
          <a:bodyPr/>
          <a:lstStyle/>
          <a:p>
            <a:pPr>
              <a:spcAft>
                <a:spcPts val="0"/>
              </a:spcAft>
            </a:pPr>
            <a:r>
              <a:rPr lang="en-US" dirty="0" smtClean="0"/>
              <a:t>Online documentation</a:t>
            </a:r>
          </a:p>
          <a:p>
            <a:pPr indent="-3175">
              <a:buNone/>
            </a:pPr>
            <a:r>
              <a:rPr lang="en-US" sz="1600" i="1" dirty="0" smtClean="0">
                <a:hlinkClick r:id="rId2"/>
              </a:rPr>
              <a:t>http://udfr.org/docs/onto</a:t>
            </a:r>
            <a:endParaRPr lang="en-US" sz="1600" i="1" dirty="0" smtClean="0"/>
          </a:p>
          <a:p>
            <a:pPr>
              <a:buNone/>
            </a:pPr>
            <a:endParaRPr lang="en-US" i="1" dirty="0"/>
          </a:p>
        </p:txBody>
      </p:sp>
      <p:pic>
        <p:nvPicPr>
          <p:cNvPr id="1026" name="Picture 2"/>
          <p:cNvPicPr>
            <a:picLocks noChangeAspect="1" noChangeArrowheads="1"/>
          </p:cNvPicPr>
          <p:nvPr/>
        </p:nvPicPr>
        <p:blipFill>
          <a:blip r:embed="rId3" cstate="print"/>
          <a:srcRect/>
          <a:stretch>
            <a:fillRect/>
          </a:stretch>
        </p:blipFill>
        <p:spPr bwMode="auto">
          <a:xfrm>
            <a:off x="457200" y="2286000"/>
            <a:ext cx="8318041" cy="4114800"/>
          </a:xfrm>
          <a:prstGeom prst="rect">
            <a:avLst/>
          </a:prstGeom>
          <a:noFill/>
          <a:ln w="9525">
            <a:solidFill>
              <a:schemeClr val="bg1">
                <a:lumMod val="85000"/>
              </a:schemeClr>
            </a:solid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3" name="Table 2"/>
          <p:cNvGraphicFramePr>
            <a:graphicFrameLocks noGrp="1"/>
          </p:cNvGraphicFramePr>
          <p:nvPr/>
        </p:nvGraphicFramePr>
        <p:xfrm>
          <a:off x="457200" y="1397000"/>
          <a:ext cx="7772401" cy="4820920"/>
        </p:xfrm>
        <a:graphic>
          <a:graphicData uri="http://schemas.openxmlformats.org/drawingml/2006/table">
            <a:tbl>
              <a:tblPr firstRow="1" bandRow="1">
                <a:tableStyleId>{5C22544A-7EE6-4342-B048-85BDC9FD1C3A}</a:tableStyleId>
              </a:tblPr>
              <a:tblGrid>
                <a:gridCol w="457200"/>
                <a:gridCol w="1828800"/>
                <a:gridCol w="5486401"/>
              </a:tblGrid>
              <a:tr h="370840">
                <a:tc>
                  <a:txBody>
                    <a:bodyPr/>
                    <a:lstStyle/>
                    <a:p>
                      <a:endParaRPr lang="en-US" dirty="0"/>
                    </a:p>
                  </a:txBody>
                  <a:tcPr>
                    <a:noFill/>
                  </a:tcPr>
                </a:tc>
                <a:tc>
                  <a:txBody>
                    <a:bodyPr/>
                    <a:lstStyle/>
                    <a:p>
                      <a:r>
                        <a:rPr lang="en-US" b="0" i="1" dirty="0" smtClean="0"/>
                        <a:t>Time</a:t>
                      </a:r>
                      <a:endParaRPr lang="en-US" b="0" i="1" dirty="0"/>
                    </a:p>
                  </a:txBody>
                  <a:tcPr/>
                </a:tc>
                <a:tc>
                  <a:txBody>
                    <a:bodyPr/>
                    <a:lstStyle/>
                    <a:p>
                      <a:r>
                        <a:rPr lang="en-US" b="0" i="1" dirty="0" smtClean="0"/>
                        <a:t>Topic</a:t>
                      </a:r>
                      <a:endParaRPr lang="en-US" b="0"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09:00</a:t>
                      </a:r>
                      <a:r>
                        <a:rPr lang="en-US" i="1" baseline="0" dirty="0" smtClean="0"/>
                        <a:t> – 09.10</a:t>
                      </a:r>
                      <a:endParaRPr lang="en-US" i="1" dirty="0"/>
                    </a:p>
                  </a:txBody>
                  <a:tcPr/>
                </a:tc>
                <a:tc>
                  <a:txBody>
                    <a:bodyPr/>
                    <a:lstStyle/>
                    <a:p>
                      <a:r>
                        <a:rPr lang="en-US" i="1" dirty="0" smtClean="0"/>
                        <a:t>Introductions</a:t>
                      </a:r>
                      <a:r>
                        <a:rPr lang="en-US" i="1" baseline="0" dirty="0" smtClean="0"/>
                        <a:t> and review of goals</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09:10 – 09:30</a:t>
                      </a:r>
                      <a:endParaRPr lang="en-US" i="1" dirty="0"/>
                    </a:p>
                  </a:txBody>
                  <a:tcPr/>
                </a:tc>
                <a:tc>
                  <a:txBody>
                    <a:bodyPr/>
                    <a:lstStyle/>
                    <a:p>
                      <a:r>
                        <a:rPr lang="en-US" i="1" dirty="0" smtClean="0"/>
                        <a:t>Background on the UDFR project</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a:rPr>
                        <a:t></a:t>
                      </a:r>
                      <a:endParaRPr lang="en-US" dirty="0" smtClean="0"/>
                    </a:p>
                  </a:txBody>
                  <a:tcPr>
                    <a:noFill/>
                  </a:tcPr>
                </a:tc>
                <a:tc>
                  <a:txBody>
                    <a:bodyPr/>
                    <a:lstStyle/>
                    <a:p>
                      <a:r>
                        <a:rPr lang="en-US" i="1" dirty="0" smtClean="0"/>
                        <a:t>09:30 – 10:00</a:t>
                      </a:r>
                      <a:endParaRPr lang="en-US" i="1" dirty="0"/>
                    </a:p>
                  </a:txBody>
                  <a:tcPr/>
                </a:tc>
                <a:tc>
                  <a:txBody>
                    <a:bodyPr/>
                    <a:lstStyle/>
                    <a:p>
                      <a:r>
                        <a:rPr lang="en-US" i="1" dirty="0" smtClean="0"/>
                        <a:t>Demonstration of main</a:t>
                      </a:r>
                      <a:r>
                        <a:rPr lang="en-US" i="1" baseline="0" dirty="0" smtClean="0"/>
                        <a:t> features</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10:00 – 10:30</a:t>
                      </a:r>
                      <a:endParaRPr lang="en-US" i="1" dirty="0"/>
                    </a:p>
                  </a:txBody>
                  <a:tcPr/>
                </a:tc>
                <a:tc>
                  <a:txBody>
                    <a:bodyPr/>
                    <a:lstStyle/>
                    <a:p>
                      <a:r>
                        <a:rPr lang="en-US" i="1" dirty="0" smtClean="0"/>
                        <a:t>Technology stack</a:t>
                      </a:r>
                      <a:r>
                        <a:rPr lang="en-US" i="1" baseline="0" dirty="0" smtClean="0"/>
                        <a:t> and architecture</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10:30 – 10:45</a:t>
                      </a:r>
                      <a:endParaRPr lang="en-US" i="1" dirty="0"/>
                    </a:p>
                  </a:txBody>
                  <a:tcPr/>
                </a:tc>
                <a:tc>
                  <a:txBody>
                    <a:bodyPr/>
                    <a:lstStyle/>
                    <a:p>
                      <a:pPr>
                        <a:spcBef>
                          <a:spcPts val="600"/>
                        </a:spcBef>
                        <a:spcAft>
                          <a:spcPts val="600"/>
                        </a:spcAft>
                      </a:pPr>
                      <a:r>
                        <a:rPr lang="en-US" i="1" dirty="0" smtClean="0"/>
                        <a:t>Break</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10:45 – 11:45</a:t>
                      </a:r>
                      <a:endParaRPr lang="en-US" i="1" dirty="0"/>
                    </a:p>
                  </a:txBody>
                  <a:tcPr/>
                </a:tc>
                <a:tc>
                  <a:txBody>
                    <a:bodyPr/>
                    <a:lstStyle/>
                    <a:p>
                      <a:r>
                        <a:rPr lang="en-US" i="1" dirty="0" smtClean="0"/>
                        <a:t>Code walk-through</a:t>
                      </a:r>
                      <a:endParaRPr lang="en-US" i="1" dirty="0"/>
                    </a:p>
                  </a:txBody>
                  <a:tcPr/>
                </a:tc>
              </a:tr>
              <a:tr h="370840">
                <a:tc>
                  <a:txBody>
                    <a:bodyPr/>
                    <a:lstStyle/>
                    <a:p>
                      <a:r>
                        <a:rPr lang="en-US" smtClean="0">
                          <a:sym typeface="Wingdings"/>
                        </a:rPr>
                        <a:t></a:t>
                      </a:r>
                      <a:endParaRPr lang="en-US" dirty="0"/>
                    </a:p>
                  </a:txBody>
                  <a:tcPr>
                    <a:noFill/>
                  </a:tcPr>
                </a:tc>
                <a:tc>
                  <a:txBody>
                    <a:bodyPr/>
                    <a:lstStyle/>
                    <a:p>
                      <a:r>
                        <a:rPr lang="en-US" i="1" dirty="0" smtClean="0"/>
                        <a:t>11:45 – 12:00</a:t>
                      </a:r>
                      <a:endParaRPr lang="en-US" i="1" dirty="0"/>
                    </a:p>
                  </a:txBody>
                  <a:tcPr/>
                </a:tc>
                <a:tc>
                  <a:txBody>
                    <a:bodyPr/>
                    <a:lstStyle/>
                    <a:p>
                      <a:r>
                        <a:rPr lang="en-US" i="1" dirty="0" smtClean="0"/>
                        <a:t>Questions and discussion</a:t>
                      </a:r>
                      <a:endParaRPr lang="en-US" i="1" dirty="0"/>
                    </a:p>
                  </a:txBody>
                  <a:tcPr/>
                </a:tc>
              </a:tr>
              <a:tr h="370840">
                <a:tc>
                  <a:txBody>
                    <a:bodyPr/>
                    <a:lstStyle/>
                    <a:p>
                      <a:pPr>
                        <a:spcBef>
                          <a:spcPts val="600"/>
                        </a:spcBef>
                        <a:spcAft>
                          <a:spcPts val="600"/>
                        </a:spcAft>
                      </a:pPr>
                      <a:r>
                        <a:rPr lang="en-US" smtClean="0">
                          <a:sym typeface="Wingdings"/>
                        </a:rPr>
                        <a:t></a:t>
                      </a:r>
                      <a:endParaRPr lang="en-US" dirty="0"/>
                    </a:p>
                  </a:txBody>
                  <a:tcPr>
                    <a:noFill/>
                  </a:tcPr>
                </a:tc>
                <a:tc>
                  <a:txBody>
                    <a:bodyPr/>
                    <a:lstStyle/>
                    <a:p>
                      <a:pPr>
                        <a:spcBef>
                          <a:spcPts val="600"/>
                        </a:spcBef>
                        <a:spcAft>
                          <a:spcPts val="600"/>
                        </a:spcAft>
                      </a:pPr>
                      <a:r>
                        <a:rPr lang="en-US" i="1" dirty="0" smtClean="0"/>
                        <a:t>12:00 – 13:00</a:t>
                      </a:r>
                      <a:endParaRPr lang="en-US" i="1" dirty="0"/>
                    </a:p>
                  </a:txBody>
                  <a:tcPr/>
                </a:tc>
                <a:tc>
                  <a:txBody>
                    <a:bodyPr/>
                    <a:lstStyle/>
                    <a:p>
                      <a:pPr>
                        <a:spcBef>
                          <a:spcPts val="600"/>
                        </a:spcBef>
                        <a:spcAft>
                          <a:spcPts val="600"/>
                        </a:spcAft>
                      </a:pPr>
                      <a:r>
                        <a:rPr lang="en-US" i="1" dirty="0" smtClean="0"/>
                        <a:t>Lunch</a:t>
                      </a:r>
                      <a:endParaRPr lang="en-US" i="1" dirty="0"/>
                    </a:p>
                  </a:txBody>
                  <a:tcPr/>
                </a:tc>
              </a:tr>
              <a:tr h="370840">
                <a:tc>
                  <a:txBody>
                    <a:bodyPr/>
                    <a:lstStyle/>
                    <a:p>
                      <a:r>
                        <a:rPr lang="en-US" dirty="0" smtClean="0">
                          <a:sym typeface="Wingdings"/>
                        </a:rPr>
                        <a:t></a:t>
                      </a:r>
                      <a:endParaRPr lang="en-US" dirty="0"/>
                    </a:p>
                  </a:txBody>
                  <a:tcPr>
                    <a:noFill/>
                  </a:tcPr>
                </a:tc>
                <a:tc>
                  <a:txBody>
                    <a:bodyPr/>
                    <a:lstStyle/>
                    <a:p>
                      <a:r>
                        <a:rPr lang="en-US" i="1" dirty="0" smtClean="0"/>
                        <a:t>13:00</a:t>
                      </a:r>
                      <a:r>
                        <a:rPr lang="en-US" i="1" baseline="0" dirty="0" smtClean="0"/>
                        <a:t> </a:t>
                      </a:r>
                      <a:r>
                        <a:rPr lang="en-US" i="1" dirty="0" smtClean="0"/>
                        <a:t>– 13:45</a:t>
                      </a:r>
                      <a:endParaRPr lang="en-US" i="1" dirty="0"/>
                    </a:p>
                  </a:txBody>
                  <a:tcPr/>
                </a:tc>
                <a:tc>
                  <a:txBody>
                    <a:bodyPr/>
                    <a:lstStyle/>
                    <a:p>
                      <a:r>
                        <a:rPr lang="en-US" i="1" dirty="0" smtClean="0"/>
                        <a:t>Ontological models</a:t>
                      </a:r>
                      <a:endParaRPr lang="en-US" i="1" dirty="0"/>
                    </a:p>
                  </a:txBody>
                  <a:tcPr/>
                </a:tc>
              </a:tr>
              <a:tr h="370840">
                <a:tc>
                  <a:txBody>
                    <a:bodyPr/>
                    <a:lstStyle/>
                    <a:p>
                      <a:endParaRPr lang="en-US" dirty="0"/>
                    </a:p>
                  </a:txBody>
                  <a:tcPr>
                    <a:noFill/>
                  </a:tcPr>
                </a:tc>
                <a:tc>
                  <a:txBody>
                    <a:bodyPr/>
                    <a:lstStyle/>
                    <a:p>
                      <a:r>
                        <a:rPr lang="en-US" b="1" dirty="0" smtClean="0"/>
                        <a:t>13:45</a:t>
                      </a:r>
                      <a:r>
                        <a:rPr lang="en-US" b="1" baseline="0" dirty="0" smtClean="0"/>
                        <a:t> </a:t>
                      </a:r>
                      <a:r>
                        <a:rPr lang="en-US" b="1" dirty="0" smtClean="0"/>
                        <a:t>– 14:15</a:t>
                      </a:r>
                      <a:endParaRPr lang="en-US" b="1" dirty="0"/>
                    </a:p>
                  </a:txBody>
                  <a:tcPr/>
                </a:tc>
                <a:tc>
                  <a:txBody>
                    <a:bodyPr/>
                    <a:lstStyle/>
                    <a:p>
                      <a:r>
                        <a:rPr lang="en-US" b="1" dirty="0" smtClean="0"/>
                        <a:t>Administrative procedures</a:t>
                      </a:r>
                      <a:endParaRPr lang="en-US" b="1" dirty="0"/>
                    </a:p>
                  </a:txBody>
                  <a:tcPr/>
                </a:tc>
              </a:tr>
              <a:tr h="370840">
                <a:tc>
                  <a:txBody>
                    <a:bodyPr/>
                    <a:lstStyle/>
                    <a:p>
                      <a:endParaRPr lang="en-US" dirty="0"/>
                    </a:p>
                  </a:txBody>
                  <a:tcPr>
                    <a:noFill/>
                  </a:tcPr>
                </a:tc>
                <a:tc>
                  <a:txBody>
                    <a:bodyPr/>
                    <a:lstStyle/>
                    <a:p>
                      <a:r>
                        <a:rPr lang="en-US" dirty="0" smtClean="0"/>
                        <a:t>14:15 – 14:45</a:t>
                      </a:r>
                      <a:endParaRPr lang="en-US" dirty="0"/>
                    </a:p>
                  </a:txBody>
                  <a:tcPr/>
                </a:tc>
                <a:tc>
                  <a:txBody>
                    <a:bodyPr/>
                    <a:lstStyle/>
                    <a:p>
                      <a:r>
                        <a:rPr lang="en-US" dirty="0" smtClean="0"/>
                        <a:t>Community building and next steps</a:t>
                      </a:r>
                      <a:endParaRPr lang="en-US" dirty="0"/>
                    </a:p>
                  </a:txBody>
                  <a:tcPr/>
                </a:tc>
              </a:tr>
              <a:tr h="370840">
                <a:tc>
                  <a:txBody>
                    <a:bodyPr/>
                    <a:lstStyle/>
                    <a:p>
                      <a:endParaRPr lang="en-US" dirty="0"/>
                    </a:p>
                  </a:txBody>
                  <a:tcPr>
                    <a:noFill/>
                  </a:tcPr>
                </a:tc>
                <a:tc>
                  <a:txBody>
                    <a:bodyPr/>
                    <a:lstStyle/>
                    <a:p>
                      <a:r>
                        <a:rPr lang="en-US" dirty="0" smtClean="0"/>
                        <a:t>14:45 – 15:00</a:t>
                      </a:r>
                      <a:endParaRPr lang="en-US" dirty="0"/>
                    </a:p>
                  </a:txBody>
                  <a:tcPr/>
                </a:tc>
                <a:tc>
                  <a:txBody>
                    <a:bodyPr/>
                    <a:lstStyle/>
                    <a:p>
                      <a:r>
                        <a:rPr lang="en-US" dirty="0" smtClean="0"/>
                        <a:t>Questions and discussion</a:t>
                      </a:r>
                      <a:endParaRPr lang="en-US" dirty="0"/>
                    </a:p>
                  </a:txBody>
                  <a:tcPr/>
                </a:tc>
              </a:tr>
            </a:tbl>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all users</a:t>
            </a:r>
            <a:endParaRPr lang="en-US" dirty="0"/>
          </a:p>
        </p:txBody>
      </p:sp>
      <p:sp>
        <p:nvSpPr>
          <p:cNvPr id="3" name="Content Placeholder 2"/>
          <p:cNvSpPr>
            <a:spLocks noGrp="1"/>
          </p:cNvSpPr>
          <p:nvPr>
            <p:ph idx="1"/>
          </p:nvPr>
        </p:nvSpPr>
        <p:spPr/>
        <p:txBody>
          <a:bodyPr>
            <a:normAutofit/>
          </a:bodyPr>
          <a:lstStyle/>
          <a:p>
            <a:pPr>
              <a:spcAft>
                <a:spcPts val="0"/>
              </a:spcAft>
            </a:pPr>
            <a:r>
              <a:rPr lang="en-US" sz="2000" dirty="0" smtClean="0"/>
              <a:t>Login with administrative privileges</a:t>
            </a:r>
          </a:p>
          <a:p>
            <a:pPr>
              <a:spcAft>
                <a:spcPts val="0"/>
              </a:spcAft>
            </a:pPr>
            <a:r>
              <a:rPr lang="en-US" sz="2000" dirty="0" smtClean="0"/>
              <a:t>Select the “</a:t>
            </a:r>
            <a:r>
              <a:rPr lang="en-US" sz="2000" i="1" dirty="0" err="1" smtClean="0"/>
              <a:t>OntoWiki</a:t>
            </a:r>
            <a:r>
              <a:rPr lang="en-US" sz="2000" i="1" dirty="0" smtClean="0"/>
              <a:t> System Configuration</a:t>
            </a:r>
            <a:r>
              <a:rPr lang="en-US" sz="2000" dirty="0" smtClean="0"/>
              <a:t>” knowledge base</a:t>
            </a:r>
          </a:p>
          <a:p>
            <a:pPr>
              <a:spcAft>
                <a:spcPts val="0"/>
              </a:spcAft>
            </a:pPr>
            <a:r>
              <a:rPr lang="en-US" sz="2000" dirty="0" smtClean="0"/>
              <a:t>Select the “</a:t>
            </a:r>
            <a:r>
              <a:rPr lang="en-US" sz="2000" i="1" dirty="0" smtClean="0"/>
              <a:t>User</a:t>
            </a:r>
            <a:r>
              <a:rPr lang="en-US" sz="2000" dirty="0" smtClean="0"/>
              <a:t>” class to list all users</a:t>
            </a:r>
            <a:endParaRPr lang="en-US" sz="2000" dirty="0"/>
          </a:p>
        </p:txBody>
      </p:sp>
      <p:pic>
        <p:nvPicPr>
          <p:cNvPr id="1026" name="Picture 2"/>
          <p:cNvPicPr>
            <a:picLocks noChangeAspect="1" noChangeArrowheads="1"/>
          </p:cNvPicPr>
          <p:nvPr/>
        </p:nvPicPr>
        <p:blipFill>
          <a:blip r:embed="rId2" cstate="print"/>
          <a:srcRect/>
          <a:stretch>
            <a:fillRect/>
          </a:stretch>
        </p:blipFill>
        <p:spPr bwMode="auto">
          <a:xfrm>
            <a:off x="1158514" y="2480959"/>
            <a:ext cx="6766286" cy="4148441"/>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Oval 4"/>
          <p:cNvSpPr/>
          <p:nvPr/>
        </p:nvSpPr>
        <p:spPr>
          <a:xfrm>
            <a:off x="1066800" y="3657600"/>
            <a:ext cx="14478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90600" y="5029200"/>
            <a:ext cx="6858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user profile information</a:t>
            </a:r>
            <a:endParaRPr lang="en-US" dirty="0"/>
          </a:p>
        </p:txBody>
      </p:sp>
      <p:sp>
        <p:nvSpPr>
          <p:cNvPr id="3" name="Content Placeholder 2"/>
          <p:cNvSpPr>
            <a:spLocks noGrp="1"/>
          </p:cNvSpPr>
          <p:nvPr>
            <p:ph idx="1"/>
          </p:nvPr>
        </p:nvSpPr>
        <p:spPr/>
        <p:txBody>
          <a:bodyPr>
            <a:normAutofit/>
          </a:bodyPr>
          <a:lstStyle/>
          <a:p>
            <a:pPr>
              <a:spcAft>
                <a:spcPts val="0"/>
              </a:spcAft>
            </a:pPr>
            <a:r>
              <a:rPr lang="en-US" sz="2000" dirty="0" smtClean="0"/>
              <a:t>Login with administrative privileges</a:t>
            </a:r>
          </a:p>
          <a:p>
            <a:pPr>
              <a:spcAft>
                <a:spcPts val="0"/>
              </a:spcAft>
            </a:pPr>
            <a:r>
              <a:rPr lang="en-US" sz="2000" dirty="0" smtClean="0"/>
              <a:t>Select the “</a:t>
            </a:r>
            <a:r>
              <a:rPr lang="en-US" sz="2000" i="1" dirty="0" smtClean="0"/>
              <a:t>http://udfr.org/profile</a:t>
            </a:r>
            <a:r>
              <a:rPr lang="en-US" sz="2000" dirty="0" smtClean="0"/>
              <a:t>” knowledge base</a:t>
            </a:r>
          </a:p>
          <a:p>
            <a:pPr>
              <a:spcAft>
                <a:spcPts val="0"/>
              </a:spcAft>
            </a:pPr>
            <a:r>
              <a:rPr lang="en-US" sz="2000" dirty="0" smtClean="0"/>
              <a:t>Select the “</a:t>
            </a:r>
            <a:r>
              <a:rPr lang="en-US" sz="2000" i="1" dirty="0" smtClean="0"/>
              <a:t>Account profile</a:t>
            </a:r>
            <a:r>
              <a:rPr lang="en-US" sz="2000" dirty="0" smtClean="0"/>
              <a:t>” class to list all users</a:t>
            </a:r>
          </a:p>
          <a:p>
            <a:pPr>
              <a:spcAft>
                <a:spcPts val="0"/>
              </a:spcAft>
            </a:pPr>
            <a:r>
              <a:rPr lang="en-US" sz="2000" dirty="0" smtClean="0"/>
              <a:t>Select the user</a:t>
            </a:r>
            <a:endParaRPr lang="en-US" sz="2000" dirty="0"/>
          </a:p>
        </p:txBody>
      </p:sp>
      <p:pic>
        <p:nvPicPr>
          <p:cNvPr id="4098" name="Picture 2"/>
          <p:cNvPicPr>
            <a:picLocks noChangeAspect="1" noChangeArrowheads="1"/>
          </p:cNvPicPr>
          <p:nvPr/>
        </p:nvPicPr>
        <p:blipFill>
          <a:blip r:embed="rId2" cstate="print"/>
          <a:srcRect/>
          <a:stretch>
            <a:fillRect/>
          </a:stretch>
        </p:blipFill>
        <p:spPr bwMode="auto">
          <a:xfrm>
            <a:off x="1219200" y="2743200"/>
            <a:ext cx="6629400" cy="3848012"/>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Oval 4"/>
          <p:cNvSpPr/>
          <p:nvPr/>
        </p:nvSpPr>
        <p:spPr>
          <a:xfrm>
            <a:off x="990600" y="4267200"/>
            <a:ext cx="15240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90600" y="4876800"/>
            <a:ext cx="10668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95600" y="3886200"/>
            <a:ext cx="11430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user profile information</a:t>
            </a:r>
            <a:endParaRPr lang="en-US" dirty="0"/>
          </a:p>
        </p:txBody>
      </p:sp>
      <p:sp>
        <p:nvSpPr>
          <p:cNvPr id="3" name="Content Placeholder 2"/>
          <p:cNvSpPr>
            <a:spLocks noGrp="1"/>
          </p:cNvSpPr>
          <p:nvPr>
            <p:ph idx="1"/>
          </p:nvPr>
        </p:nvSpPr>
        <p:spPr/>
        <p:txBody>
          <a:bodyPr>
            <a:normAutofit/>
          </a:bodyPr>
          <a:lstStyle/>
          <a:p>
            <a:pPr>
              <a:spcAft>
                <a:spcPts val="0"/>
              </a:spcAft>
            </a:pPr>
            <a:r>
              <a:rPr lang="en-US" sz="2000" dirty="0" smtClean="0"/>
              <a:t>Login with administrative privileges</a:t>
            </a:r>
          </a:p>
          <a:p>
            <a:pPr>
              <a:spcAft>
                <a:spcPts val="0"/>
              </a:spcAft>
            </a:pPr>
            <a:r>
              <a:rPr lang="en-US" sz="2000" dirty="0" smtClean="0"/>
              <a:t>Select the “</a:t>
            </a:r>
            <a:r>
              <a:rPr lang="en-US" sz="2000" i="1" dirty="0" smtClean="0"/>
              <a:t>http://udfr.org/profile</a:t>
            </a:r>
            <a:r>
              <a:rPr lang="en-US" sz="2000" dirty="0" smtClean="0"/>
              <a:t>” knowledge base</a:t>
            </a:r>
          </a:p>
          <a:p>
            <a:pPr>
              <a:spcAft>
                <a:spcPts val="0"/>
              </a:spcAft>
            </a:pPr>
            <a:r>
              <a:rPr lang="en-US" sz="2000" dirty="0" smtClean="0"/>
              <a:t>Select the “</a:t>
            </a:r>
            <a:r>
              <a:rPr lang="en-US" sz="2000" i="1" dirty="0" smtClean="0"/>
              <a:t>Account profile</a:t>
            </a:r>
            <a:r>
              <a:rPr lang="en-US" sz="2000" dirty="0" smtClean="0"/>
              <a:t>” class to list all users</a:t>
            </a:r>
          </a:p>
          <a:p>
            <a:pPr>
              <a:spcAft>
                <a:spcPts val="0"/>
              </a:spcAft>
            </a:pPr>
            <a:r>
              <a:rPr lang="en-US" sz="2000" dirty="0" smtClean="0"/>
              <a:t>Select the user</a:t>
            </a:r>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endParaRPr lang="en-US" sz="2000" dirty="0" smtClean="0"/>
          </a:p>
          <a:p>
            <a:pPr>
              <a:spcAft>
                <a:spcPts val="0"/>
              </a:spcAft>
            </a:pPr>
            <a:r>
              <a:rPr lang="en-US" sz="2000" dirty="0" smtClean="0"/>
              <a:t>Note: group membership is shown as a property of the “</a:t>
            </a:r>
            <a:r>
              <a:rPr lang="en-US" sz="2000" i="1" dirty="0" smtClean="0"/>
              <a:t>User</a:t>
            </a:r>
            <a:r>
              <a:rPr lang="en-US" sz="2000" dirty="0" smtClean="0"/>
              <a:t>” in the </a:t>
            </a:r>
            <a:r>
              <a:rPr lang="en-US" sz="2000" i="1" dirty="0" smtClean="0"/>
              <a:t>“</a:t>
            </a:r>
            <a:r>
              <a:rPr lang="en-US" sz="2000" i="1" dirty="0" err="1" smtClean="0"/>
              <a:t>OntoWiki</a:t>
            </a:r>
            <a:r>
              <a:rPr lang="en-US" sz="2000" i="1" dirty="0" smtClean="0"/>
              <a:t> System Configuration</a:t>
            </a:r>
            <a:r>
              <a:rPr lang="en-US" sz="2000" dirty="0" smtClean="0"/>
              <a:t>” knowledge base</a:t>
            </a:r>
            <a:endParaRPr lang="en-US" sz="2000" i="1" dirty="0"/>
          </a:p>
        </p:txBody>
      </p:sp>
      <p:pic>
        <p:nvPicPr>
          <p:cNvPr id="5122" name="Picture 2"/>
          <p:cNvPicPr>
            <a:picLocks noChangeAspect="1" noChangeArrowheads="1"/>
          </p:cNvPicPr>
          <p:nvPr/>
        </p:nvPicPr>
        <p:blipFill>
          <a:blip r:embed="rId2" cstate="print"/>
          <a:srcRect/>
          <a:stretch>
            <a:fillRect/>
          </a:stretch>
        </p:blipFill>
        <p:spPr bwMode="auto">
          <a:xfrm>
            <a:off x="1219200" y="2743200"/>
            <a:ext cx="6629400" cy="2497517"/>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of history …</a:t>
            </a:r>
            <a:endParaRPr lang="en-US" dirty="0"/>
          </a:p>
        </p:txBody>
      </p:sp>
      <p:sp>
        <p:nvSpPr>
          <p:cNvPr id="3" name="Content Placeholder 2"/>
          <p:cNvSpPr>
            <a:spLocks noGrp="1"/>
          </p:cNvSpPr>
          <p:nvPr>
            <p:ph idx="1"/>
          </p:nvPr>
        </p:nvSpPr>
        <p:spPr>
          <a:xfrm>
            <a:off x="457200" y="1371600"/>
            <a:ext cx="8229600" cy="5486400"/>
          </a:xfrm>
        </p:spPr>
        <p:txBody>
          <a:bodyPr>
            <a:normAutofit/>
          </a:bodyPr>
          <a:lstStyle/>
          <a:p>
            <a:r>
              <a:rPr lang="en-US" dirty="0" smtClean="0"/>
              <a:t>Proto-UDFR – Ad hoc stakeholder community, 2009</a:t>
            </a:r>
          </a:p>
          <a:p>
            <a:pPr lvl="1">
              <a:spcAft>
                <a:spcPts val="600"/>
              </a:spcAft>
            </a:pPr>
            <a:r>
              <a:rPr lang="en-US" dirty="0" smtClean="0"/>
              <a:t>Resolve PRONOM IPR issues and develop a community-supported open source solution</a:t>
            </a:r>
          </a:p>
          <a:p>
            <a:pPr lvl="1"/>
            <a:r>
              <a:rPr lang="en-US" dirty="0" smtClean="0"/>
              <a:t>Advance beyond legacy RDBMS (PRONOM) and XMLDB (GDFR) technology</a:t>
            </a:r>
          </a:p>
          <a:p>
            <a:pPr>
              <a:spcAft>
                <a:spcPts val="0"/>
              </a:spcAft>
            </a:pPr>
            <a:r>
              <a:rPr lang="en-US" dirty="0" smtClean="0"/>
              <a:t>UDFR – CDL, January 2011</a:t>
            </a:r>
          </a:p>
          <a:p>
            <a:pPr indent="0">
              <a:spcAft>
                <a:spcPts val="0"/>
              </a:spcAft>
              <a:buNone/>
            </a:pPr>
            <a:r>
              <a:rPr lang="en-US" sz="1600" i="1" dirty="0" smtClean="0">
                <a:hlinkClick r:id="rId2"/>
              </a:rPr>
              <a:t>http://udfr.org/</a:t>
            </a:r>
            <a:endParaRPr lang="en-US" sz="1600" i="1" dirty="0" smtClean="0"/>
          </a:p>
          <a:p>
            <a:pPr marL="342900" lvl="1" indent="0">
              <a:buNone/>
            </a:pPr>
            <a:r>
              <a:rPr lang="en-US" sz="1600" i="1" dirty="0" smtClean="0">
                <a:hlinkClick r:id="rId3"/>
              </a:rPr>
              <a:t>udfr-l@listserv.ucop.edu</a:t>
            </a:r>
            <a:r>
              <a:rPr lang="en-US" sz="1600" i="1" dirty="0" smtClean="0"/>
              <a:t> </a:t>
            </a:r>
          </a:p>
          <a:p>
            <a:pPr lvl="1"/>
            <a:r>
              <a:rPr lang="en-US" dirty="0" smtClean="0">
                <a:solidFill>
                  <a:schemeClr val="accent4">
                    <a:lumMod val="75000"/>
                  </a:schemeClr>
                </a:solidFill>
              </a:rPr>
              <a:t>“</a:t>
            </a:r>
            <a:r>
              <a:rPr lang="en-US" i="1" dirty="0" smtClean="0">
                <a:solidFill>
                  <a:schemeClr val="accent4">
                    <a:lumMod val="75000"/>
                  </a:schemeClr>
                </a:solidFill>
              </a:rPr>
              <a:t>a semantic registry for digital preservation</a:t>
            </a:r>
            <a:r>
              <a:rPr lang="en-US" dirty="0" smtClean="0">
                <a:solidFill>
                  <a:schemeClr val="accent4">
                    <a:lumMod val="75000"/>
                  </a:schemeClr>
                </a:solidFill>
              </a:rPr>
              <a:t>”</a:t>
            </a:r>
          </a:p>
          <a:p>
            <a:pPr lvl="1">
              <a:spcAft>
                <a:spcPts val="600"/>
              </a:spcAft>
            </a:pPr>
            <a:r>
              <a:rPr lang="en-US" dirty="0" smtClean="0"/>
              <a:t>LC/NDIIPP funded</a:t>
            </a:r>
          </a:p>
          <a:p>
            <a:pPr lvl="1">
              <a:spcAft>
                <a:spcPts val="600"/>
              </a:spcAft>
            </a:pPr>
            <a:r>
              <a:rPr lang="en-US" dirty="0" smtClean="0"/>
              <a:t>Stakeholder meeting 2011</a:t>
            </a:r>
          </a:p>
          <a:p>
            <a:pPr lvl="1">
              <a:spcAft>
                <a:spcPts val="600"/>
              </a:spcAft>
            </a:pPr>
            <a:r>
              <a:rPr lang="en-US" dirty="0" smtClean="0"/>
              <a:t>Beta release, November 2011</a:t>
            </a:r>
          </a:p>
          <a:p>
            <a:pPr lvl="1"/>
            <a:r>
              <a:rPr lang="en-US" dirty="0" smtClean="0"/>
              <a:t>Production release, May 2012</a:t>
            </a:r>
          </a:p>
          <a:p>
            <a:pPr lvl="1"/>
            <a:endParaRPr lang="en-US" dirty="0"/>
          </a:p>
        </p:txBody>
      </p:sp>
      <p:pic>
        <p:nvPicPr>
          <p:cNvPr id="4" name="Picture 3" descr="udfr.gif"/>
          <p:cNvPicPr>
            <a:picLocks noChangeAspect="1"/>
          </p:cNvPicPr>
          <p:nvPr/>
        </p:nvPicPr>
        <p:blipFill>
          <a:blip r:embed="rId4" cstate="print"/>
          <a:stretch>
            <a:fillRect/>
          </a:stretch>
        </p:blipFill>
        <p:spPr>
          <a:xfrm>
            <a:off x="8001000" y="3581400"/>
            <a:ext cx="533400" cy="753942"/>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7364083" y="1447801"/>
            <a:ext cx="1322717"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user group membership</a:t>
            </a:r>
            <a:endParaRPr lang="en-US" dirty="0"/>
          </a:p>
        </p:txBody>
      </p:sp>
      <p:sp>
        <p:nvSpPr>
          <p:cNvPr id="3" name="Content Placeholder 2"/>
          <p:cNvSpPr>
            <a:spLocks noGrp="1"/>
          </p:cNvSpPr>
          <p:nvPr>
            <p:ph idx="1"/>
          </p:nvPr>
        </p:nvSpPr>
        <p:spPr/>
        <p:txBody>
          <a:bodyPr>
            <a:normAutofit/>
          </a:bodyPr>
          <a:lstStyle/>
          <a:p>
            <a:pPr>
              <a:spcAft>
                <a:spcPts val="0"/>
              </a:spcAft>
            </a:pPr>
            <a:r>
              <a:rPr lang="en-US" sz="2000" dirty="0" smtClean="0"/>
              <a:t>Login with administrative privileges</a:t>
            </a:r>
          </a:p>
          <a:p>
            <a:pPr>
              <a:spcAft>
                <a:spcPts val="0"/>
              </a:spcAft>
            </a:pPr>
            <a:r>
              <a:rPr lang="en-US" sz="2000" dirty="0" smtClean="0"/>
              <a:t>Select the “</a:t>
            </a:r>
            <a:r>
              <a:rPr lang="en-US" sz="2000" i="1" dirty="0" err="1" smtClean="0"/>
              <a:t>OntoWiki</a:t>
            </a:r>
            <a:r>
              <a:rPr lang="en-US" sz="2000" i="1" dirty="0" smtClean="0"/>
              <a:t> System Configuration</a:t>
            </a:r>
            <a:r>
              <a:rPr lang="en-US" sz="2000" dirty="0" smtClean="0"/>
              <a:t>” knowledge base</a:t>
            </a:r>
          </a:p>
          <a:p>
            <a:pPr>
              <a:spcAft>
                <a:spcPts val="0"/>
              </a:spcAft>
            </a:pPr>
            <a:r>
              <a:rPr lang="en-US" sz="2000" dirty="0" smtClean="0"/>
              <a:t>Select the “</a:t>
            </a:r>
            <a:r>
              <a:rPr lang="en-US" sz="2000" i="1" dirty="0" smtClean="0"/>
              <a:t>User</a:t>
            </a:r>
            <a:r>
              <a:rPr lang="en-US" sz="2000" dirty="0" smtClean="0"/>
              <a:t>” class to list all users</a:t>
            </a:r>
          </a:p>
          <a:p>
            <a:pPr>
              <a:spcAft>
                <a:spcPts val="0"/>
              </a:spcAft>
            </a:pPr>
            <a:r>
              <a:rPr lang="en-US" sz="2000" dirty="0" smtClean="0"/>
              <a:t>Select the user</a:t>
            </a:r>
            <a:endParaRPr lang="en-US" sz="2000" dirty="0"/>
          </a:p>
        </p:txBody>
      </p:sp>
      <p:pic>
        <p:nvPicPr>
          <p:cNvPr id="6146" name="Picture 2"/>
          <p:cNvPicPr>
            <a:picLocks noChangeAspect="1" noChangeArrowheads="1"/>
          </p:cNvPicPr>
          <p:nvPr/>
        </p:nvPicPr>
        <p:blipFill>
          <a:blip r:embed="rId2" cstate="print"/>
          <a:srcRect/>
          <a:stretch>
            <a:fillRect/>
          </a:stretch>
        </p:blipFill>
        <p:spPr bwMode="auto">
          <a:xfrm>
            <a:off x="1219201" y="2743200"/>
            <a:ext cx="6629400" cy="3200225"/>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5" name="Oval 4"/>
          <p:cNvSpPr/>
          <p:nvPr/>
        </p:nvSpPr>
        <p:spPr>
          <a:xfrm>
            <a:off x="1066800" y="3886200"/>
            <a:ext cx="14478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4400" y="5181600"/>
            <a:ext cx="9906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67000" y="3352800"/>
            <a:ext cx="14478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user group membership</a:t>
            </a:r>
            <a:endParaRPr lang="en-US" dirty="0"/>
          </a:p>
        </p:txBody>
      </p:sp>
      <p:sp>
        <p:nvSpPr>
          <p:cNvPr id="3" name="Content Placeholder 2"/>
          <p:cNvSpPr>
            <a:spLocks noGrp="1"/>
          </p:cNvSpPr>
          <p:nvPr>
            <p:ph idx="1"/>
          </p:nvPr>
        </p:nvSpPr>
        <p:spPr/>
        <p:txBody>
          <a:bodyPr>
            <a:normAutofit/>
          </a:bodyPr>
          <a:lstStyle/>
          <a:p>
            <a:pPr>
              <a:spcAft>
                <a:spcPts val="0"/>
              </a:spcAft>
            </a:pPr>
            <a:r>
              <a:rPr lang="en-US" sz="2000" dirty="0" smtClean="0"/>
              <a:t>Login with administrative privileges</a:t>
            </a:r>
          </a:p>
          <a:p>
            <a:pPr>
              <a:spcAft>
                <a:spcPts val="0"/>
              </a:spcAft>
            </a:pPr>
            <a:r>
              <a:rPr lang="en-US" sz="2000" dirty="0" smtClean="0"/>
              <a:t>Select the “</a:t>
            </a:r>
            <a:r>
              <a:rPr lang="en-US" sz="2000" i="1" dirty="0" err="1" smtClean="0"/>
              <a:t>OntoWiki</a:t>
            </a:r>
            <a:r>
              <a:rPr lang="en-US" sz="2000" i="1" dirty="0" smtClean="0"/>
              <a:t> System Configuration</a:t>
            </a:r>
            <a:r>
              <a:rPr lang="en-US" sz="2000" dirty="0" smtClean="0"/>
              <a:t>” knowledge base</a:t>
            </a:r>
          </a:p>
          <a:p>
            <a:pPr>
              <a:spcAft>
                <a:spcPts val="0"/>
              </a:spcAft>
            </a:pPr>
            <a:r>
              <a:rPr lang="en-US" sz="2000" dirty="0" smtClean="0"/>
              <a:t>Select the “</a:t>
            </a:r>
            <a:r>
              <a:rPr lang="en-US" sz="2000" i="1" dirty="0" smtClean="0"/>
              <a:t>User</a:t>
            </a:r>
            <a:r>
              <a:rPr lang="en-US" sz="2000" dirty="0" smtClean="0"/>
              <a:t>” class to list all users</a:t>
            </a:r>
          </a:p>
          <a:p>
            <a:pPr>
              <a:spcAft>
                <a:spcPts val="0"/>
              </a:spcAft>
            </a:pPr>
            <a:r>
              <a:rPr lang="en-US" sz="2000" dirty="0" smtClean="0"/>
              <a:t>Select the user</a:t>
            </a:r>
            <a:endParaRPr lang="en-US" sz="2000" dirty="0"/>
          </a:p>
        </p:txBody>
      </p:sp>
      <p:pic>
        <p:nvPicPr>
          <p:cNvPr id="7170" name="Picture 2"/>
          <p:cNvPicPr>
            <a:picLocks noChangeAspect="1" noChangeArrowheads="1"/>
          </p:cNvPicPr>
          <p:nvPr/>
        </p:nvPicPr>
        <p:blipFill>
          <a:blip r:embed="rId2" cstate="print"/>
          <a:srcRect/>
          <a:stretch>
            <a:fillRect/>
          </a:stretch>
        </p:blipFill>
        <p:spPr bwMode="auto">
          <a:xfrm>
            <a:off x="1219200" y="2743200"/>
            <a:ext cx="6643178" cy="2819400"/>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8" name="Oval 7"/>
          <p:cNvSpPr/>
          <p:nvPr/>
        </p:nvSpPr>
        <p:spPr>
          <a:xfrm>
            <a:off x="6096000" y="3886200"/>
            <a:ext cx="16764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457200" y="2743200"/>
            <a:ext cx="8343273" cy="3505200"/>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Setting user privileges</a:t>
            </a:r>
            <a:endParaRPr lang="en-US" dirty="0"/>
          </a:p>
        </p:txBody>
      </p:sp>
      <p:sp>
        <p:nvSpPr>
          <p:cNvPr id="3" name="Content Placeholder 2"/>
          <p:cNvSpPr>
            <a:spLocks noGrp="1"/>
          </p:cNvSpPr>
          <p:nvPr>
            <p:ph idx="1"/>
          </p:nvPr>
        </p:nvSpPr>
        <p:spPr/>
        <p:txBody>
          <a:bodyPr>
            <a:normAutofit/>
          </a:bodyPr>
          <a:lstStyle/>
          <a:p>
            <a:pPr>
              <a:spcAft>
                <a:spcPts val="0"/>
              </a:spcAft>
            </a:pPr>
            <a:r>
              <a:rPr lang="en-US" sz="2000" dirty="0" smtClean="0"/>
              <a:t>Login with administrative privileges</a:t>
            </a:r>
          </a:p>
          <a:p>
            <a:pPr>
              <a:spcAft>
                <a:spcPts val="0"/>
              </a:spcAft>
            </a:pPr>
            <a:r>
              <a:rPr lang="en-US" sz="2000" dirty="0" smtClean="0"/>
              <a:t>Select the “</a:t>
            </a:r>
            <a:r>
              <a:rPr lang="en-US" sz="2000" i="1" dirty="0" err="1" smtClean="0"/>
              <a:t>OntoWiki</a:t>
            </a:r>
            <a:r>
              <a:rPr lang="en-US" sz="2000" i="1" dirty="0" smtClean="0"/>
              <a:t> System Configuration</a:t>
            </a:r>
            <a:r>
              <a:rPr lang="en-US" sz="2000" dirty="0" smtClean="0"/>
              <a:t>” knowledge base</a:t>
            </a:r>
          </a:p>
          <a:p>
            <a:pPr>
              <a:spcAft>
                <a:spcPts val="0"/>
              </a:spcAft>
            </a:pPr>
            <a:r>
              <a:rPr lang="en-US" sz="2000" dirty="0" smtClean="0"/>
              <a:t>Select the “</a:t>
            </a:r>
            <a:r>
              <a:rPr lang="en-US" sz="2000" i="1" dirty="0" err="1" smtClean="0"/>
              <a:t>Usergroup</a:t>
            </a:r>
            <a:r>
              <a:rPr lang="en-US" sz="2000" dirty="0" smtClean="0"/>
              <a:t>” class to list all groups</a:t>
            </a:r>
          </a:p>
          <a:p>
            <a:pPr>
              <a:spcAft>
                <a:spcPts val="0"/>
              </a:spcAft>
            </a:pPr>
            <a:r>
              <a:rPr lang="en-US" sz="2000" dirty="0" smtClean="0"/>
              <a:t>Select “</a:t>
            </a:r>
            <a:r>
              <a:rPr lang="en-US" sz="2000" i="1" dirty="0" smtClean="0"/>
              <a:t>Edit Resource</a:t>
            </a:r>
            <a:r>
              <a:rPr lang="en-US" sz="2000" dirty="0" smtClean="0"/>
              <a:t>” in the menu for the desired group</a:t>
            </a:r>
          </a:p>
          <a:p>
            <a:pPr>
              <a:spcAft>
                <a:spcPts val="0"/>
              </a:spcAft>
            </a:pPr>
            <a:endParaRPr lang="en-US" sz="2000" dirty="0"/>
          </a:p>
        </p:txBody>
      </p:sp>
      <p:sp>
        <p:nvSpPr>
          <p:cNvPr id="5" name="Oval 4"/>
          <p:cNvSpPr/>
          <p:nvPr/>
        </p:nvSpPr>
        <p:spPr>
          <a:xfrm>
            <a:off x="304800" y="4191000"/>
            <a:ext cx="16002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52400" y="5943600"/>
            <a:ext cx="10668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590800" y="4343400"/>
            <a:ext cx="2438400" cy="914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user privileges</a:t>
            </a:r>
            <a:endParaRPr lang="en-US" dirty="0"/>
          </a:p>
        </p:txBody>
      </p:sp>
      <p:sp>
        <p:nvSpPr>
          <p:cNvPr id="3" name="Content Placeholder 2"/>
          <p:cNvSpPr>
            <a:spLocks noGrp="1"/>
          </p:cNvSpPr>
          <p:nvPr>
            <p:ph idx="1"/>
          </p:nvPr>
        </p:nvSpPr>
        <p:spPr/>
        <p:txBody>
          <a:bodyPr>
            <a:normAutofit/>
          </a:bodyPr>
          <a:lstStyle/>
          <a:p>
            <a:r>
              <a:rPr lang="en-US" sz="2000" dirty="0" smtClean="0"/>
              <a:t>Add or delete the user as a member</a:t>
            </a:r>
          </a:p>
          <a:p>
            <a:pPr lvl="1">
              <a:spcAft>
                <a:spcPts val="0"/>
              </a:spcAft>
            </a:pPr>
            <a:r>
              <a:rPr lang="en-US" sz="1800" dirty="0" smtClean="0"/>
              <a:t>User URIs are of the form” http://localhost/OntoWiki/Config/&lt;</a:t>
            </a:r>
            <a:r>
              <a:rPr lang="en-US" sz="1800" i="1" dirty="0" smtClean="0"/>
              <a:t>user</a:t>
            </a:r>
            <a:r>
              <a:rPr lang="en-US" sz="1800" dirty="0" smtClean="0"/>
              <a:t>&gt;</a:t>
            </a:r>
          </a:p>
          <a:p>
            <a:pPr>
              <a:spcAft>
                <a:spcPts val="0"/>
              </a:spcAft>
            </a:pPr>
            <a:endParaRPr lang="en-US" sz="2000" dirty="0"/>
          </a:p>
        </p:txBody>
      </p:sp>
      <p:pic>
        <p:nvPicPr>
          <p:cNvPr id="3074" name="Picture 2"/>
          <p:cNvPicPr>
            <a:picLocks noChangeAspect="1" noChangeArrowheads="1"/>
          </p:cNvPicPr>
          <p:nvPr/>
        </p:nvPicPr>
        <p:blipFill>
          <a:blip r:embed="rId2" cstate="print"/>
          <a:srcRect/>
          <a:stretch>
            <a:fillRect/>
          </a:stretch>
        </p:blipFill>
        <p:spPr bwMode="auto">
          <a:xfrm>
            <a:off x="914400" y="2293327"/>
            <a:ext cx="7239000" cy="4259873"/>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9" name="Oval 8"/>
          <p:cNvSpPr/>
          <p:nvPr/>
        </p:nvSpPr>
        <p:spPr>
          <a:xfrm>
            <a:off x="2133600" y="5334000"/>
            <a:ext cx="4114800" cy="76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Reset the </a:t>
            </a:r>
            <a:r>
              <a:rPr lang="en-US" dirty="0" err="1" smtClean="0"/>
              <a:t>Noid</a:t>
            </a:r>
            <a:r>
              <a:rPr lang="en-US" dirty="0" smtClean="0"/>
              <a:t> counters</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Noid</a:t>
            </a:r>
            <a:r>
              <a:rPr lang="en-US" dirty="0" smtClean="0"/>
              <a:t> minter installation looks like:</a:t>
            </a:r>
          </a:p>
        </p:txBody>
      </p:sp>
      <p:sp>
        <p:nvSpPr>
          <p:cNvPr id="4" name="TextBox 3"/>
          <p:cNvSpPr txBox="1"/>
          <p:nvPr/>
        </p:nvSpPr>
        <p:spPr>
          <a:xfrm>
            <a:off x="914400" y="2028885"/>
            <a:ext cx="7315200" cy="4524315"/>
          </a:xfrm>
          <a:prstGeom prst="rect">
            <a:avLst/>
          </a:prstGeom>
          <a:solidFill>
            <a:schemeClr val="accent1">
              <a:lumMod val="20000"/>
              <a:lumOff val="80000"/>
            </a:schemeClr>
          </a:solidFill>
          <a:ln>
            <a:solidFill>
              <a:schemeClr val="tx1"/>
            </a:solidFill>
            <a:prstDash val="dash"/>
          </a:ln>
        </p:spPr>
        <p:txBody>
          <a:bodyPr wrap="square" rtlCol="0">
            <a:spAutoFit/>
          </a:bodyPr>
          <a:lstStyle/>
          <a:p>
            <a:r>
              <a:rPr lang="en-US" sz="1600" dirty="0" smtClean="0">
                <a:latin typeface="Consolas" pitchFamily="49" charset="0"/>
              </a:rPr>
              <a:t>/</a:t>
            </a:r>
            <a:r>
              <a:rPr lang="en-US" sz="1600" dirty="0" err="1" smtClean="0">
                <a:latin typeface="Consolas" pitchFamily="49" charset="0"/>
              </a:rPr>
              <a:t>udfr</a:t>
            </a:r>
            <a:r>
              <a:rPr lang="en-US" sz="1600" dirty="0" smtClean="0">
                <a:latin typeface="Consolas" pitchFamily="49" charset="0"/>
              </a:rPr>
              <a:t>/apps/</a:t>
            </a:r>
            <a:r>
              <a:rPr lang="en-US" sz="1600" dirty="0" err="1" smtClean="0">
                <a:latin typeface="Consolas" pitchFamily="49" charset="0"/>
              </a:rPr>
              <a:t>ontowiki</a:t>
            </a:r>
            <a:r>
              <a:rPr lang="en-US" sz="1600" dirty="0" smtClean="0">
                <a:latin typeface="Consolas" pitchFamily="49" charset="0"/>
              </a:rPr>
              <a:t>/minters/</a:t>
            </a:r>
          </a:p>
          <a:p>
            <a:r>
              <a:rPr lang="en-US" sz="1600" dirty="0" smtClean="0">
                <a:latin typeface="Consolas" pitchFamily="49" charset="0"/>
              </a:rPr>
              <a:t>                            u1f/</a:t>
            </a:r>
          </a:p>
          <a:p>
            <a:r>
              <a:rPr lang="en-US" sz="1600" dirty="0" smtClean="0">
                <a:latin typeface="Consolas" pitchFamily="49" charset="0"/>
              </a:rPr>
              <a:t>                                0=minter_1.00</a:t>
            </a:r>
          </a:p>
          <a:p>
            <a:r>
              <a:rPr lang="en-US" sz="1600" dirty="0" smtClean="0">
                <a:latin typeface="Consolas" pitchFamily="49" charset="0"/>
              </a:rPr>
              <a:t>                                minter.bdb</a:t>
            </a:r>
          </a:p>
          <a:p>
            <a:r>
              <a:rPr lang="en-US" sz="1600" dirty="0" smtClean="0">
                <a:latin typeface="Consolas" pitchFamily="49" charset="0"/>
              </a:rPr>
              <a:t>                                </a:t>
            </a:r>
            <a:r>
              <a:rPr lang="en-US" sz="1600" dirty="0" err="1" smtClean="0">
                <a:latin typeface="Consolas" pitchFamily="49" charset="0"/>
              </a:rPr>
              <a:t>minter.lock</a:t>
            </a:r>
            <a:endParaRPr lang="en-US" sz="1600" dirty="0" smtClean="0">
              <a:latin typeface="Consolas" pitchFamily="49" charset="0"/>
            </a:endParaRPr>
          </a:p>
          <a:p>
            <a:r>
              <a:rPr lang="en-US" sz="1600" dirty="0" smtClean="0">
                <a:latin typeface="Consolas" pitchFamily="49" charset="0"/>
              </a:rPr>
              <a:t>                                minter.log</a:t>
            </a:r>
          </a:p>
          <a:p>
            <a:r>
              <a:rPr lang="en-US" sz="1600" dirty="0" smtClean="0">
                <a:latin typeface="Consolas" pitchFamily="49" charset="0"/>
              </a:rPr>
              <a:t>                                </a:t>
            </a:r>
            <a:r>
              <a:rPr lang="en-US" sz="1600" dirty="0" err="1" smtClean="0">
                <a:latin typeface="Consolas" pitchFamily="49" charset="0"/>
              </a:rPr>
              <a:t>minter.README</a:t>
            </a:r>
            <a:endParaRPr lang="en-US" sz="1600" dirty="0" smtClean="0">
              <a:latin typeface="Consolas" pitchFamily="49" charset="0"/>
            </a:endParaRPr>
          </a:p>
          <a:p>
            <a:r>
              <a:rPr lang="en-US" sz="1600" dirty="0" smtClean="0">
                <a:latin typeface="Consolas" pitchFamily="49" charset="0"/>
              </a:rPr>
              <a:t>                            u1r/</a:t>
            </a:r>
          </a:p>
          <a:p>
            <a:r>
              <a:rPr lang="en-US" sz="1600" dirty="0" smtClean="0">
                <a:latin typeface="Consolas" pitchFamily="49" charset="0"/>
              </a:rPr>
              <a:t>                                0=minter_1.00</a:t>
            </a:r>
          </a:p>
          <a:p>
            <a:r>
              <a:rPr lang="en-US" sz="1600" dirty="0" smtClean="0">
                <a:latin typeface="Consolas" pitchFamily="49" charset="0"/>
              </a:rPr>
              <a:t>                                minter.bdb</a:t>
            </a:r>
          </a:p>
          <a:p>
            <a:r>
              <a:rPr lang="en-US" sz="1600" dirty="0" smtClean="0">
                <a:latin typeface="Consolas" pitchFamily="49" charset="0"/>
              </a:rPr>
              <a:t>                                </a:t>
            </a:r>
            <a:r>
              <a:rPr lang="en-US" sz="1600" dirty="0" err="1" smtClean="0">
                <a:latin typeface="Consolas" pitchFamily="49" charset="0"/>
              </a:rPr>
              <a:t>minter.lock</a:t>
            </a:r>
            <a:endParaRPr lang="en-US" sz="1600" dirty="0" smtClean="0">
              <a:latin typeface="Consolas" pitchFamily="49" charset="0"/>
            </a:endParaRPr>
          </a:p>
          <a:p>
            <a:r>
              <a:rPr lang="en-US" sz="1600" dirty="0" smtClean="0">
                <a:latin typeface="Consolas" pitchFamily="49" charset="0"/>
              </a:rPr>
              <a:t>                                minter.log</a:t>
            </a:r>
          </a:p>
          <a:p>
            <a:r>
              <a:rPr lang="en-US" sz="1600" dirty="0" smtClean="0">
                <a:latin typeface="Consolas" pitchFamily="49" charset="0"/>
              </a:rPr>
              <a:t>                                </a:t>
            </a:r>
            <a:r>
              <a:rPr lang="en-US" sz="1600" dirty="0" err="1" smtClean="0">
                <a:latin typeface="Consolas" pitchFamily="49" charset="0"/>
              </a:rPr>
              <a:t>minter.README</a:t>
            </a:r>
            <a:endParaRPr lang="en-US" sz="1600" dirty="0" smtClean="0">
              <a:latin typeface="Consolas" pitchFamily="49" charset="0"/>
            </a:endParaRPr>
          </a:p>
          <a:p>
            <a:r>
              <a:rPr lang="en-US" sz="1600" dirty="0" smtClean="0">
                <a:latin typeface="Consolas" pitchFamily="49" charset="0"/>
              </a:rPr>
              <a:t>                    </a:t>
            </a:r>
            <a:r>
              <a:rPr lang="en-US" sz="1600" dirty="0" err="1" smtClean="0">
                <a:latin typeface="Consolas" pitchFamily="49" charset="0"/>
              </a:rPr>
              <a:t>noid</a:t>
            </a:r>
            <a:r>
              <a:rPr lang="en-US" sz="1600" dirty="0" smtClean="0">
                <a:latin typeface="Consolas" pitchFamily="49" charset="0"/>
              </a:rPr>
              <a:t>/</a:t>
            </a:r>
          </a:p>
          <a:p>
            <a:r>
              <a:rPr lang="en-US" sz="1600" dirty="0" smtClean="0">
                <a:latin typeface="Consolas" pitchFamily="49" charset="0"/>
              </a:rPr>
              <a:t>                         </a:t>
            </a:r>
            <a:r>
              <a:rPr lang="en-US" sz="1600" dirty="0" err="1" smtClean="0">
                <a:latin typeface="Consolas" pitchFamily="49" charset="0"/>
              </a:rPr>
              <a:t>noid</a:t>
            </a:r>
            <a:r>
              <a:rPr lang="en-US" sz="1600" dirty="0" smtClean="0">
                <a:latin typeface="Consolas" pitchFamily="49" charset="0"/>
              </a:rPr>
              <a:t>*</a:t>
            </a:r>
          </a:p>
          <a:p>
            <a:r>
              <a:rPr lang="en-US" sz="1600" dirty="0" smtClean="0">
                <a:latin typeface="Consolas" pitchFamily="49" charset="0"/>
              </a:rPr>
              <a:t>                         README</a:t>
            </a:r>
          </a:p>
          <a:p>
            <a:r>
              <a:rPr lang="en-US" sz="1600" dirty="0" smtClean="0">
                <a:latin typeface="Consolas" pitchFamily="49" charset="0"/>
              </a:rPr>
              <a:t>                         ...</a:t>
            </a:r>
          </a:p>
          <a:p>
            <a:r>
              <a:rPr lang="en-US" sz="1600" dirty="0" smtClean="0">
                <a:latin typeface="Consolas" pitchFamily="49" charset="0"/>
              </a:rPr>
              <a:t>                    udfrnoid.csh*</a:t>
            </a:r>
            <a:endParaRPr lang="en-US" sz="1600" dirty="0">
              <a:latin typeface="Consolas" pitchFamily="49"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Reset the </a:t>
            </a:r>
            <a:r>
              <a:rPr lang="en-US" dirty="0" err="1" smtClean="0"/>
              <a:t>Noid</a:t>
            </a:r>
            <a:r>
              <a:rPr lang="en-US" dirty="0" smtClean="0"/>
              <a:t> counters</a:t>
            </a:r>
            <a:endParaRPr lang="en-US" dirty="0"/>
          </a:p>
        </p:txBody>
      </p:sp>
      <p:sp>
        <p:nvSpPr>
          <p:cNvPr id="3" name="Content Placeholder 2"/>
          <p:cNvSpPr>
            <a:spLocks noGrp="1"/>
          </p:cNvSpPr>
          <p:nvPr>
            <p:ph idx="1"/>
          </p:nvPr>
        </p:nvSpPr>
        <p:spPr/>
        <p:txBody>
          <a:bodyPr/>
          <a:lstStyle/>
          <a:p>
            <a:pPr>
              <a:spcAft>
                <a:spcPts val="0"/>
              </a:spcAft>
            </a:pPr>
            <a:r>
              <a:rPr lang="en-US" dirty="0" smtClean="0"/>
              <a:t>Login with role privileges</a:t>
            </a:r>
          </a:p>
          <a:p>
            <a:pPr>
              <a:spcAft>
                <a:spcPts val="0"/>
              </a:spcAft>
            </a:pPr>
            <a:r>
              <a:rPr lang="en-US" dirty="0" smtClean="0"/>
              <a:t>Delete or rename the “</a:t>
            </a:r>
            <a:r>
              <a:rPr lang="en-US" i="1" dirty="0" smtClean="0"/>
              <a:t>minters</a:t>
            </a:r>
            <a:r>
              <a:rPr lang="en-US" dirty="0" smtClean="0"/>
              <a:t>” directory</a:t>
            </a:r>
          </a:p>
          <a:p>
            <a:pPr>
              <a:spcAft>
                <a:spcPts val="0"/>
              </a:spcAft>
            </a:pPr>
            <a:r>
              <a:rPr lang="en-US" dirty="0" smtClean="0"/>
              <a:t>Run the shell script </a:t>
            </a:r>
            <a:r>
              <a:rPr lang="en-US" i="1" dirty="0" smtClean="0"/>
              <a:t>“udfrnoid.csh”</a:t>
            </a:r>
          </a:p>
        </p:txBody>
      </p:sp>
      <p:sp>
        <p:nvSpPr>
          <p:cNvPr id="5" name="TextBox 4"/>
          <p:cNvSpPr txBox="1"/>
          <p:nvPr/>
        </p:nvSpPr>
        <p:spPr>
          <a:xfrm>
            <a:off x="914400" y="2732782"/>
            <a:ext cx="7315200" cy="1077218"/>
          </a:xfrm>
          <a:prstGeom prst="rect">
            <a:avLst/>
          </a:prstGeom>
          <a:solidFill>
            <a:schemeClr val="accent1">
              <a:lumMod val="20000"/>
              <a:lumOff val="80000"/>
            </a:schemeClr>
          </a:solidFill>
          <a:ln>
            <a:solidFill>
              <a:schemeClr val="tx1"/>
            </a:solidFill>
            <a:prstDash val="dash"/>
          </a:ln>
        </p:spPr>
        <p:txBody>
          <a:bodyPr wrap="square" rtlCol="0">
            <a:spAutoFit/>
          </a:bodyPr>
          <a:lstStyle/>
          <a:p>
            <a:r>
              <a:rPr lang="en-US" sz="1600" dirty="0" smtClean="0">
                <a:latin typeface="Consolas" pitchFamily="49" charset="0"/>
              </a:rPr>
              <a:t>% </a:t>
            </a:r>
            <a:r>
              <a:rPr lang="en-US" sz="1600" dirty="0" err="1" smtClean="0">
                <a:latin typeface="Consolas" pitchFamily="49" charset="0"/>
              </a:rPr>
              <a:t>sudo</a:t>
            </a:r>
            <a:r>
              <a:rPr lang="en-US" sz="1600" dirty="0" smtClean="0">
                <a:latin typeface="Consolas" pitchFamily="49" charset="0"/>
              </a:rPr>
              <a:t> </a:t>
            </a:r>
            <a:r>
              <a:rPr lang="en-US" sz="1600" dirty="0" err="1" smtClean="0">
                <a:latin typeface="Consolas" pitchFamily="49" charset="0"/>
              </a:rPr>
              <a:t>su</a:t>
            </a:r>
            <a:r>
              <a:rPr lang="en-US" sz="1600" dirty="0" smtClean="0">
                <a:latin typeface="Consolas" pitchFamily="49" charset="0"/>
              </a:rPr>
              <a:t> - </a:t>
            </a:r>
            <a:r>
              <a:rPr lang="en-US" sz="1600" dirty="0" err="1" smtClean="0">
                <a:latin typeface="Consolas" pitchFamily="49" charset="0"/>
              </a:rPr>
              <a:t>udfr</a:t>
            </a:r>
            <a:endParaRPr lang="en-US" sz="1600" dirty="0" smtClean="0">
              <a:latin typeface="Consolas" pitchFamily="49" charset="0"/>
            </a:endParaRPr>
          </a:p>
          <a:p>
            <a:r>
              <a:rPr lang="en-US" sz="1600" dirty="0" smtClean="0">
                <a:latin typeface="Consolas" pitchFamily="49" charset="0"/>
              </a:rPr>
              <a:t>% </a:t>
            </a:r>
            <a:r>
              <a:rPr lang="en-US" sz="1600" dirty="0" err="1" smtClean="0">
                <a:latin typeface="Consolas" pitchFamily="49" charset="0"/>
              </a:rPr>
              <a:t>cd</a:t>
            </a:r>
            <a:r>
              <a:rPr lang="en-US" sz="1600" dirty="0" smtClean="0">
                <a:latin typeface="Consolas" pitchFamily="49" charset="0"/>
              </a:rPr>
              <a:t> /home/</a:t>
            </a:r>
            <a:r>
              <a:rPr lang="en-US" sz="1600" dirty="0" err="1" smtClean="0">
                <a:latin typeface="Consolas" pitchFamily="49" charset="0"/>
              </a:rPr>
              <a:t>udfr</a:t>
            </a:r>
            <a:r>
              <a:rPr lang="en-US" sz="1600" dirty="0" smtClean="0">
                <a:latin typeface="Consolas" pitchFamily="49" charset="0"/>
              </a:rPr>
              <a:t>/apps/</a:t>
            </a:r>
            <a:r>
              <a:rPr lang="en-US" sz="1600" dirty="0" err="1" smtClean="0">
                <a:latin typeface="Consolas" pitchFamily="49" charset="0"/>
              </a:rPr>
              <a:t>ontowiki</a:t>
            </a:r>
            <a:endParaRPr lang="en-US" sz="1600" dirty="0" smtClean="0">
              <a:latin typeface="Consolas" pitchFamily="49" charset="0"/>
            </a:endParaRPr>
          </a:p>
          <a:p>
            <a:r>
              <a:rPr lang="en-US" sz="1600" dirty="0" smtClean="0">
                <a:latin typeface="Consolas" pitchFamily="49" charset="0"/>
              </a:rPr>
              <a:t>% </a:t>
            </a:r>
            <a:r>
              <a:rPr lang="en-US" sz="1600" dirty="0" err="1" smtClean="0">
                <a:latin typeface="Consolas" pitchFamily="49" charset="0"/>
              </a:rPr>
              <a:t>rm</a:t>
            </a:r>
            <a:r>
              <a:rPr lang="en-US" sz="1600" dirty="0" smtClean="0">
                <a:latin typeface="Consolas" pitchFamily="49" charset="0"/>
              </a:rPr>
              <a:t> –</a:t>
            </a:r>
            <a:r>
              <a:rPr lang="en-US" sz="1600" dirty="0" err="1" smtClean="0">
                <a:latin typeface="Consolas" pitchFamily="49" charset="0"/>
              </a:rPr>
              <a:t>fr</a:t>
            </a:r>
            <a:r>
              <a:rPr lang="en-US" sz="1600" dirty="0" smtClean="0">
                <a:latin typeface="Consolas" pitchFamily="49" charset="0"/>
              </a:rPr>
              <a:t> minters      # or </a:t>
            </a:r>
            <a:r>
              <a:rPr lang="en-US" sz="1600" dirty="0" err="1" smtClean="0">
                <a:latin typeface="Consolas" pitchFamily="49" charset="0"/>
              </a:rPr>
              <a:t>mv</a:t>
            </a:r>
            <a:r>
              <a:rPr lang="en-US" sz="1600" dirty="0" smtClean="0">
                <a:latin typeface="Consolas" pitchFamily="49" charset="0"/>
              </a:rPr>
              <a:t> minters </a:t>
            </a:r>
            <a:r>
              <a:rPr lang="en-US" sz="1600" dirty="0" err="1" smtClean="0">
                <a:latin typeface="Consolas" pitchFamily="49" charset="0"/>
              </a:rPr>
              <a:t>minters</a:t>
            </a:r>
            <a:r>
              <a:rPr lang="en-US" sz="1600" dirty="0" smtClean="0">
                <a:latin typeface="Consolas" pitchFamily="49" charset="0"/>
              </a:rPr>
              <a:t>-</a:t>
            </a:r>
            <a:r>
              <a:rPr lang="en-US" sz="1600" dirty="0" err="1" smtClean="0">
                <a:latin typeface="Consolas" pitchFamily="49" charset="0"/>
              </a:rPr>
              <a:t>bak</a:t>
            </a:r>
            <a:endParaRPr lang="en-US" sz="1600" dirty="0" smtClean="0">
              <a:latin typeface="Consolas" pitchFamily="49" charset="0"/>
            </a:endParaRPr>
          </a:p>
          <a:p>
            <a:r>
              <a:rPr lang="en-US" sz="1600" dirty="0" smtClean="0">
                <a:latin typeface="Consolas" pitchFamily="49" charset="0"/>
              </a:rPr>
              <a:t>% </a:t>
            </a:r>
            <a:r>
              <a:rPr lang="en-US" sz="1600" dirty="0" err="1" smtClean="0">
                <a:latin typeface="Consolas" pitchFamily="49" charset="0"/>
              </a:rPr>
              <a:t>csh</a:t>
            </a:r>
            <a:r>
              <a:rPr lang="en-US" sz="1600" dirty="0" smtClean="0">
                <a:latin typeface="Consolas" pitchFamily="49" charset="0"/>
              </a:rPr>
              <a:t> –f udfrnoid.csh init</a:t>
            </a:r>
            <a:endParaRPr lang="en-US" sz="1600" dirty="0">
              <a:latin typeface="Consolas" pitchFamily="49"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import</a:t>
            </a:r>
            <a:endParaRPr lang="en-US" dirty="0"/>
          </a:p>
        </p:txBody>
      </p:sp>
      <p:sp>
        <p:nvSpPr>
          <p:cNvPr id="3" name="Content Placeholder 2"/>
          <p:cNvSpPr>
            <a:spLocks noGrp="1"/>
          </p:cNvSpPr>
          <p:nvPr>
            <p:ph idx="1"/>
          </p:nvPr>
        </p:nvSpPr>
        <p:spPr/>
        <p:txBody>
          <a:bodyPr/>
          <a:lstStyle/>
          <a:p>
            <a:pPr>
              <a:spcAft>
                <a:spcPts val="600"/>
              </a:spcAft>
            </a:pPr>
            <a:r>
              <a:rPr lang="en-US" dirty="0" smtClean="0"/>
              <a:t>Create a “Data source” user</a:t>
            </a:r>
          </a:p>
          <a:p>
            <a:pPr lvl="1">
              <a:spcAft>
                <a:spcPts val="0"/>
              </a:spcAft>
            </a:pPr>
            <a:r>
              <a:rPr lang="en-US" dirty="0" smtClean="0"/>
              <a:t>Login with administrative privileges</a:t>
            </a:r>
          </a:p>
          <a:p>
            <a:pPr lvl="1">
              <a:spcAft>
                <a:spcPts val="0"/>
              </a:spcAft>
            </a:pPr>
            <a:r>
              <a:rPr lang="en-US" dirty="0" smtClean="0"/>
              <a:t>Select “</a:t>
            </a:r>
            <a:r>
              <a:rPr lang="en-US" i="1" dirty="0" smtClean="0"/>
              <a:t>User &gt; Register New User</a:t>
            </a:r>
            <a:r>
              <a:rPr lang="en-US" dirty="0" smtClean="0"/>
              <a:t>” in the </a:t>
            </a:r>
            <a:r>
              <a:rPr lang="en-US" dirty="0" err="1" smtClean="0"/>
              <a:t>OntoWiki</a:t>
            </a:r>
            <a:r>
              <a:rPr lang="en-US" dirty="0" smtClean="0"/>
              <a:t> pane</a:t>
            </a:r>
          </a:p>
        </p:txBody>
      </p:sp>
      <p:pic>
        <p:nvPicPr>
          <p:cNvPr id="9220" name="Picture 4"/>
          <p:cNvPicPr>
            <a:picLocks noChangeAspect="1" noChangeArrowheads="1"/>
          </p:cNvPicPr>
          <p:nvPr/>
        </p:nvPicPr>
        <p:blipFill>
          <a:blip r:embed="rId2" cstate="print"/>
          <a:srcRect/>
          <a:stretch>
            <a:fillRect/>
          </a:stretch>
        </p:blipFill>
        <p:spPr bwMode="auto">
          <a:xfrm>
            <a:off x="1524000" y="2667000"/>
            <a:ext cx="6155513" cy="3886200"/>
          </a:xfrm>
          <a:prstGeom prst="rect">
            <a:avLst/>
          </a:prstGeom>
          <a:noFill/>
          <a:ln w="9525">
            <a:noFill/>
            <a:miter lim="800000"/>
            <a:headEnd/>
            <a:tailEnd/>
          </a:ln>
          <a:effectLst>
            <a:outerShdw blurRad="190500" dist="1905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import</a:t>
            </a:r>
            <a:endParaRPr lang="en-US" dirty="0"/>
          </a:p>
        </p:txBody>
      </p:sp>
      <p:sp>
        <p:nvSpPr>
          <p:cNvPr id="3" name="Content Placeholder 2"/>
          <p:cNvSpPr>
            <a:spLocks noGrp="1"/>
          </p:cNvSpPr>
          <p:nvPr>
            <p:ph idx="1"/>
          </p:nvPr>
        </p:nvSpPr>
        <p:spPr>
          <a:xfrm>
            <a:off x="457200" y="1371600"/>
            <a:ext cx="8229600" cy="5486400"/>
          </a:xfrm>
        </p:spPr>
        <p:txBody>
          <a:bodyPr>
            <a:normAutofit lnSpcReduction="10000"/>
          </a:bodyPr>
          <a:lstStyle/>
          <a:p>
            <a:pPr>
              <a:spcAft>
                <a:spcPts val="0"/>
              </a:spcAft>
            </a:pPr>
            <a:r>
              <a:rPr lang="en-US" dirty="0" smtClean="0"/>
              <a:t>Express the RDF assertions in N-Triples</a:t>
            </a:r>
          </a:p>
          <a:p>
            <a:pPr indent="1588">
              <a:buNone/>
            </a:pPr>
            <a:r>
              <a:rPr lang="en-US" sz="1600" i="1" dirty="0" smtClean="0">
                <a:hlinkClick r:id="rId2"/>
              </a:rPr>
              <a:t>http://www.w3.org/2001/sw/RDFCore/ntriples/</a:t>
            </a:r>
            <a:endParaRPr lang="en-US" sz="1600" i="1" dirty="0" smtClean="0"/>
          </a:p>
          <a:p>
            <a:pPr lvl="1">
              <a:spcAft>
                <a:spcPts val="0"/>
              </a:spcAft>
            </a:pPr>
            <a:r>
              <a:rPr lang="en-US" dirty="0" smtClean="0"/>
              <a:t>If adding new resources, place the “</a:t>
            </a:r>
            <a:r>
              <a:rPr lang="en-US" dirty="0" err="1" smtClean="0"/>
              <a:t>rdfs:type</a:t>
            </a:r>
            <a:r>
              <a:rPr lang="en-US" dirty="0" smtClean="0"/>
              <a:t>” assertions first</a:t>
            </a:r>
          </a:p>
          <a:p>
            <a:pPr lvl="1">
              <a:spcAft>
                <a:spcPts val="0"/>
              </a:spcAft>
            </a:pPr>
            <a:endParaRPr lang="en-US" dirty="0" smtClean="0"/>
          </a:p>
          <a:p>
            <a:pPr lvl="1">
              <a:spcAft>
                <a:spcPts val="0"/>
              </a:spcAft>
            </a:pPr>
            <a:endParaRPr lang="en-US" dirty="0" smtClean="0"/>
          </a:p>
          <a:p>
            <a:pPr lvl="1">
              <a:spcAft>
                <a:spcPts val="0"/>
              </a:spcAft>
            </a:pPr>
            <a:endParaRPr lang="en-US" dirty="0" smtClean="0"/>
          </a:p>
          <a:p>
            <a:pPr lvl="1">
              <a:spcAft>
                <a:spcPts val="600"/>
              </a:spcAft>
            </a:pPr>
            <a:endParaRPr lang="en-US" dirty="0" smtClean="0"/>
          </a:p>
          <a:p>
            <a:pPr lvl="1">
              <a:spcAft>
                <a:spcPts val="600"/>
              </a:spcAft>
            </a:pPr>
            <a:r>
              <a:rPr lang="en-US" dirty="0" smtClean="0"/>
              <a:t>Use </a:t>
            </a:r>
            <a:r>
              <a:rPr lang="en-US" dirty="0" err="1" smtClean="0"/>
              <a:t>Noid</a:t>
            </a:r>
            <a:r>
              <a:rPr lang="en-US" dirty="0" smtClean="0"/>
              <a:t> to mint identifiers in the “u1f” and “u1r” shoulders for resource : &lt;</a:t>
            </a:r>
            <a:r>
              <a:rPr lang="en-US" i="1" dirty="0" smtClean="0"/>
              <a:t>shoulder</a:t>
            </a:r>
            <a:r>
              <a:rPr lang="en-US" dirty="0" smtClean="0"/>
              <a:t>&gt;&lt;</a:t>
            </a:r>
            <a:r>
              <a:rPr lang="en-US" i="1" dirty="0" smtClean="0"/>
              <a:t>id</a:t>
            </a:r>
            <a:r>
              <a:rPr lang="en-US" dirty="0" smtClean="0"/>
              <a:t>&gt;</a:t>
            </a:r>
          </a:p>
          <a:p>
            <a:pPr lvl="1">
              <a:spcAft>
                <a:spcPts val="0"/>
              </a:spcAft>
            </a:pPr>
            <a:endParaRPr lang="en-US" dirty="0" smtClean="0"/>
          </a:p>
          <a:p>
            <a:pPr lvl="1"/>
            <a:endParaRPr lang="en-US" dirty="0" smtClean="0"/>
          </a:p>
          <a:p>
            <a:pPr lvl="1"/>
            <a:r>
              <a:rPr lang="en-US" dirty="0" smtClean="0"/>
              <a:t>Use the identifiers to construct resource URIs in the “</a:t>
            </a:r>
            <a:r>
              <a:rPr lang="en-US" dirty="0" err="1" smtClean="0"/>
              <a:t>udfr</a:t>
            </a:r>
            <a:r>
              <a:rPr lang="en-US" dirty="0" smtClean="0"/>
              <a:t>” namespace: http://udfr.org/udfr/&lt;</a:t>
            </a:r>
            <a:r>
              <a:rPr lang="en-US" i="1" dirty="0" smtClean="0"/>
              <a:t>shoulder</a:t>
            </a:r>
            <a:r>
              <a:rPr lang="en-US" dirty="0" smtClean="0"/>
              <a:t>&gt;/&lt;id&gt;</a:t>
            </a:r>
          </a:p>
          <a:p>
            <a:pPr lvl="1"/>
            <a:r>
              <a:rPr lang="en-US" dirty="0" smtClean="0"/>
              <a:t>This may be a multi-stage process if there are relationships between resources</a:t>
            </a:r>
          </a:p>
        </p:txBody>
      </p:sp>
      <p:sp>
        <p:nvSpPr>
          <p:cNvPr id="5" name="TextBox 4"/>
          <p:cNvSpPr txBox="1"/>
          <p:nvPr/>
        </p:nvSpPr>
        <p:spPr>
          <a:xfrm>
            <a:off x="914400" y="4419600"/>
            <a:ext cx="7315200" cy="584775"/>
          </a:xfrm>
          <a:prstGeom prst="rect">
            <a:avLst/>
          </a:prstGeom>
          <a:solidFill>
            <a:schemeClr val="accent1">
              <a:lumMod val="20000"/>
              <a:lumOff val="80000"/>
            </a:schemeClr>
          </a:solidFill>
          <a:ln>
            <a:solidFill>
              <a:schemeClr val="tx1"/>
            </a:solidFill>
            <a:prstDash val="dash"/>
          </a:ln>
        </p:spPr>
        <p:txBody>
          <a:bodyPr wrap="square" rtlCol="0">
            <a:spAutoFit/>
          </a:bodyPr>
          <a:lstStyle/>
          <a:p>
            <a:r>
              <a:rPr lang="en-US" sz="1600" dirty="0" smtClean="0">
                <a:latin typeface="Consolas" pitchFamily="49" charset="0"/>
              </a:rPr>
              <a:t>% </a:t>
            </a:r>
            <a:r>
              <a:rPr lang="en-US" sz="1600" dirty="0" err="1" smtClean="0">
                <a:latin typeface="Consolas" pitchFamily="49" charset="0"/>
              </a:rPr>
              <a:t>cd</a:t>
            </a:r>
            <a:r>
              <a:rPr lang="en-US" sz="1600" dirty="0" smtClean="0">
                <a:latin typeface="Consolas" pitchFamily="49" charset="0"/>
              </a:rPr>
              <a:t> /</a:t>
            </a:r>
            <a:r>
              <a:rPr lang="en-US" sz="1600" dirty="0" err="1" smtClean="0">
                <a:latin typeface="Consolas" pitchFamily="49" charset="0"/>
              </a:rPr>
              <a:t>udfr</a:t>
            </a:r>
            <a:r>
              <a:rPr lang="en-US" sz="1600" dirty="0" smtClean="0">
                <a:latin typeface="Consolas" pitchFamily="49" charset="0"/>
              </a:rPr>
              <a:t>/apps/</a:t>
            </a:r>
            <a:r>
              <a:rPr lang="en-US" sz="1600" dirty="0" err="1" smtClean="0">
                <a:latin typeface="Consolas" pitchFamily="49" charset="0"/>
              </a:rPr>
              <a:t>ontowiki</a:t>
            </a:r>
            <a:r>
              <a:rPr lang="en-US" sz="1600" dirty="0" smtClean="0">
                <a:latin typeface="Consolas" pitchFamily="49" charset="0"/>
              </a:rPr>
              <a:t>/</a:t>
            </a:r>
            <a:r>
              <a:rPr lang="en-US" sz="1600" dirty="0" err="1" smtClean="0">
                <a:latin typeface="Consolas" pitchFamily="49" charset="0"/>
              </a:rPr>
              <a:t>noid</a:t>
            </a:r>
            <a:endParaRPr lang="en-US" sz="1600" dirty="0" smtClean="0">
              <a:latin typeface="Consolas" pitchFamily="49" charset="0"/>
            </a:endParaRPr>
          </a:p>
          <a:p>
            <a:r>
              <a:rPr lang="en-US" sz="1600" dirty="0" smtClean="0">
                <a:latin typeface="Consolas" pitchFamily="49" charset="0"/>
              </a:rPr>
              <a:t>% ./</a:t>
            </a:r>
            <a:r>
              <a:rPr lang="en-US" sz="1600" dirty="0" err="1" smtClean="0">
                <a:latin typeface="Consolas" pitchFamily="49" charset="0"/>
              </a:rPr>
              <a:t>noid</a:t>
            </a:r>
            <a:r>
              <a:rPr lang="en-US" sz="1600" dirty="0" smtClean="0">
                <a:latin typeface="Consolas" pitchFamily="49" charset="0"/>
              </a:rPr>
              <a:t> </a:t>
            </a:r>
            <a:r>
              <a:rPr lang="en-US" sz="1600" i="1" dirty="0" smtClean="0">
                <a:latin typeface="Consolas" pitchFamily="49" charset="0"/>
              </a:rPr>
              <a:t>&lt;shoulder&gt;.</a:t>
            </a:r>
            <a:r>
              <a:rPr lang="en-US" sz="1600" dirty="0" smtClean="0">
                <a:latin typeface="Consolas" pitchFamily="49" charset="0"/>
              </a:rPr>
              <a:t>mint 1</a:t>
            </a:r>
          </a:p>
        </p:txBody>
      </p:sp>
      <p:sp>
        <p:nvSpPr>
          <p:cNvPr id="6" name="TextBox 5"/>
          <p:cNvSpPr txBox="1"/>
          <p:nvPr/>
        </p:nvSpPr>
        <p:spPr>
          <a:xfrm>
            <a:off x="914400" y="2514600"/>
            <a:ext cx="7315200" cy="1077218"/>
          </a:xfrm>
          <a:prstGeom prst="rect">
            <a:avLst/>
          </a:prstGeom>
          <a:solidFill>
            <a:schemeClr val="accent1">
              <a:lumMod val="20000"/>
              <a:lumOff val="80000"/>
            </a:schemeClr>
          </a:solidFill>
          <a:ln>
            <a:solidFill>
              <a:schemeClr val="tx1"/>
            </a:solidFill>
            <a:prstDash val="dash"/>
          </a:ln>
        </p:spPr>
        <p:txBody>
          <a:bodyPr wrap="square" rtlCol="0">
            <a:spAutoFit/>
          </a:bodyPr>
          <a:lstStyle/>
          <a:p>
            <a:r>
              <a:rPr lang="en-US" sz="1600" dirty="0" smtClean="0">
                <a:latin typeface="Consolas" pitchFamily="49" charset="0"/>
              </a:rPr>
              <a:t>udfr:u1f46 </a:t>
            </a:r>
            <a:r>
              <a:rPr lang="en-US" sz="1600" dirty="0" err="1" smtClean="0">
                <a:latin typeface="Consolas" pitchFamily="49" charset="0"/>
              </a:rPr>
              <a:t>rdf:type</a:t>
            </a:r>
            <a:r>
              <a:rPr lang="en-US" sz="1600" dirty="0" smtClean="0">
                <a:latin typeface="Consolas" pitchFamily="49" charset="0"/>
              </a:rPr>
              <a:t>             </a:t>
            </a:r>
            <a:r>
              <a:rPr lang="en-US" sz="1600" dirty="0" err="1" smtClean="0">
                <a:latin typeface="Consolas" pitchFamily="49" charset="0"/>
              </a:rPr>
              <a:t>udfrs:FileFormat</a:t>
            </a:r>
            <a:r>
              <a:rPr lang="en-US" sz="1600" dirty="0" smtClean="0">
                <a:latin typeface="Consolas" pitchFamily="49" charset="0"/>
              </a:rPr>
              <a:t> .</a:t>
            </a:r>
          </a:p>
          <a:p>
            <a:r>
              <a:rPr lang="en-US" sz="1600" dirty="0" smtClean="0">
                <a:latin typeface="Consolas" pitchFamily="49" charset="0"/>
              </a:rPr>
              <a:t>udfr:u1f46 </a:t>
            </a:r>
            <a:r>
              <a:rPr lang="en-US" sz="1600" dirty="0" err="1" smtClean="0">
                <a:latin typeface="Consolas" pitchFamily="49" charset="0"/>
              </a:rPr>
              <a:t>udfrs:udfrIdentifier</a:t>
            </a:r>
            <a:r>
              <a:rPr lang="en-US" sz="1600" dirty="0" smtClean="0">
                <a:latin typeface="Consolas" pitchFamily="49" charset="0"/>
              </a:rPr>
              <a:t> “u1f46” .</a:t>
            </a:r>
          </a:p>
          <a:p>
            <a:r>
              <a:rPr lang="en-US" sz="1600" dirty="0" smtClean="0">
                <a:latin typeface="Consolas" pitchFamily="49" charset="0"/>
              </a:rPr>
              <a:t>udfr:u1f46 </a:t>
            </a:r>
            <a:r>
              <a:rPr lang="en-US" sz="1600" dirty="0" err="1" smtClean="0">
                <a:latin typeface="Consolas" pitchFamily="49" charset="0"/>
              </a:rPr>
              <a:t>rdfs:label</a:t>
            </a:r>
            <a:r>
              <a:rPr lang="en-US" sz="1600" dirty="0" smtClean="0">
                <a:latin typeface="Consolas" pitchFamily="49" charset="0"/>
              </a:rPr>
              <a:t>           “Broadcast WAVE, version 0” .</a:t>
            </a:r>
          </a:p>
          <a:p>
            <a:r>
              <a:rPr lang="en-US" sz="1600" dirty="0" smtClean="0">
                <a:latin typeface="Consolas" pitchFamily="49" charset="0"/>
              </a:rPr>
              <a: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import</a:t>
            </a:r>
            <a:endParaRPr lang="en-US" dirty="0"/>
          </a:p>
        </p:txBody>
      </p:sp>
      <p:sp>
        <p:nvSpPr>
          <p:cNvPr id="3" name="Content Placeholder 2"/>
          <p:cNvSpPr>
            <a:spLocks noGrp="1"/>
          </p:cNvSpPr>
          <p:nvPr>
            <p:ph idx="1"/>
          </p:nvPr>
        </p:nvSpPr>
        <p:spPr/>
        <p:txBody>
          <a:bodyPr>
            <a:normAutofit/>
          </a:bodyPr>
          <a:lstStyle/>
          <a:p>
            <a:r>
              <a:rPr lang="en-US" dirty="0" smtClean="0"/>
              <a:t>Submit to Virtuoso using SPARQL Update</a:t>
            </a:r>
            <a:endParaRPr lang="en-US" dirty="0"/>
          </a:p>
        </p:txBody>
      </p:sp>
      <p:sp>
        <p:nvSpPr>
          <p:cNvPr id="4" name="TextBox 3"/>
          <p:cNvSpPr txBox="1"/>
          <p:nvPr/>
        </p:nvSpPr>
        <p:spPr>
          <a:xfrm>
            <a:off x="914400" y="2006025"/>
            <a:ext cx="7315200" cy="584775"/>
          </a:xfrm>
          <a:prstGeom prst="rect">
            <a:avLst/>
          </a:prstGeom>
          <a:solidFill>
            <a:schemeClr val="accent1">
              <a:lumMod val="20000"/>
              <a:lumOff val="80000"/>
            </a:schemeClr>
          </a:solidFill>
          <a:ln>
            <a:solidFill>
              <a:schemeClr val="tx1"/>
            </a:solidFill>
            <a:prstDash val="dash"/>
          </a:ln>
        </p:spPr>
        <p:txBody>
          <a:bodyPr wrap="square" rtlCol="0">
            <a:spAutoFit/>
          </a:bodyPr>
          <a:lstStyle/>
          <a:p>
            <a:r>
              <a:rPr lang="en-US" sz="1600" dirty="0" smtClean="0">
                <a:latin typeface="Consolas" pitchFamily="49" charset="0"/>
              </a:rPr>
              <a:t>% curl --verbose --user &lt;</a:t>
            </a:r>
            <a:r>
              <a:rPr lang="en-US" sz="1600" i="1" dirty="0" smtClean="0">
                <a:latin typeface="Consolas" pitchFamily="49" charset="0"/>
              </a:rPr>
              <a:t>user</a:t>
            </a:r>
            <a:r>
              <a:rPr lang="en-US" sz="1600" dirty="0" smtClean="0">
                <a:latin typeface="Consolas" pitchFamily="49" charset="0"/>
              </a:rPr>
              <a:t>&gt;:&lt;</a:t>
            </a:r>
            <a:r>
              <a:rPr lang="en-US" sz="1600" i="1" dirty="0" smtClean="0">
                <a:latin typeface="Consolas" pitchFamily="49" charset="0"/>
              </a:rPr>
              <a:t>password</a:t>
            </a:r>
            <a:r>
              <a:rPr lang="en-US" sz="1600" dirty="0" smtClean="0">
                <a:latin typeface="Consolas" pitchFamily="49" charset="0"/>
              </a:rPr>
              <a:t>&gt; --data-</a:t>
            </a:r>
            <a:r>
              <a:rPr lang="en-US" sz="1600" dirty="0" err="1" smtClean="0">
                <a:latin typeface="Consolas" pitchFamily="49" charset="0"/>
              </a:rPr>
              <a:t>urlencode</a:t>
            </a:r>
            <a:r>
              <a:rPr lang="en-US" sz="1600" dirty="0" smtClean="0">
                <a:latin typeface="Consolas" pitchFamily="49" charset="0"/>
              </a:rPr>
              <a:t> \</a:t>
            </a:r>
          </a:p>
          <a:p>
            <a:r>
              <a:rPr lang="en-US" sz="1600" dirty="0" smtClean="0">
                <a:latin typeface="Consolas" pitchFamily="49" charset="0"/>
              </a:rPr>
              <a:t>       query@&lt;</a:t>
            </a:r>
            <a:r>
              <a:rPr lang="en-US" sz="1600" i="1" dirty="0" smtClean="0">
                <a:latin typeface="Consolas" pitchFamily="49" charset="0"/>
              </a:rPr>
              <a:t>file</a:t>
            </a:r>
            <a:r>
              <a:rPr lang="en-US" sz="1600" dirty="0" smtClean="0">
                <a:latin typeface="Consolas" pitchFamily="49" charset="0"/>
              </a:rPr>
              <a:t>&gt;.</a:t>
            </a:r>
            <a:r>
              <a:rPr lang="en-US" sz="1600" dirty="0" err="1" smtClean="0">
                <a:latin typeface="Consolas" pitchFamily="49" charset="0"/>
              </a:rPr>
              <a:t>nt</a:t>
            </a:r>
            <a:r>
              <a:rPr lang="en-US" sz="1600" dirty="0" smtClean="0">
                <a:latin typeface="Consolas" pitchFamily="49" charset="0"/>
              </a:rPr>
              <a:t> http://udfr.cdlib.org:8089/update</a:t>
            </a:r>
            <a:endParaRPr lang="en-US" sz="1600" dirty="0">
              <a:latin typeface="Consolas" pitchFamily="49"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an ontology</a:t>
            </a:r>
            <a:endParaRPr lang="en-US" dirty="0"/>
          </a:p>
        </p:txBody>
      </p:sp>
      <p:sp>
        <p:nvSpPr>
          <p:cNvPr id="3" name="Content Placeholder 2"/>
          <p:cNvSpPr>
            <a:spLocks noGrp="1"/>
          </p:cNvSpPr>
          <p:nvPr>
            <p:ph idx="1"/>
          </p:nvPr>
        </p:nvSpPr>
        <p:spPr/>
        <p:txBody>
          <a:bodyPr/>
          <a:lstStyle/>
          <a:p>
            <a:pPr>
              <a:spcAft>
                <a:spcPts val="600"/>
              </a:spcAft>
            </a:pPr>
            <a:r>
              <a:rPr lang="en-US" dirty="0" smtClean="0"/>
              <a:t>Modify the ontology using an external ontology editor</a:t>
            </a:r>
          </a:p>
          <a:p>
            <a:pPr lvl="1">
              <a:spcAft>
                <a:spcPts val="0"/>
              </a:spcAft>
            </a:pPr>
            <a:r>
              <a:rPr lang="en-US" dirty="0" smtClean="0"/>
              <a:t>E.g., </a:t>
            </a:r>
            <a:r>
              <a:rPr lang="en-US" dirty="0" err="1" smtClean="0"/>
              <a:t>TopBraid</a:t>
            </a:r>
            <a:r>
              <a:rPr lang="en-US" dirty="0" smtClean="0"/>
              <a:t> Composer (TBC)</a:t>
            </a:r>
          </a:p>
          <a:p>
            <a:pPr lvl="1" indent="-6350">
              <a:spcAft>
                <a:spcPts val="600"/>
              </a:spcAft>
              <a:buNone/>
            </a:pPr>
            <a:r>
              <a:rPr lang="en-US" sz="1600" i="1" dirty="0" smtClean="0">
                <a:hlinkClick r:id="rId2"/>
              </a:rPr>
              <a:t>http://www.topquadrant.com/products/TB_Composer.html</a:t>
            </a:r>
            <a:r>
              <a:rPr lang="en-US" sz="1600" i="1" dirty="0" smtClean="0"/>
              <a:t> </a:t>
            </a:r>
          </a:p>
          <a:p>
            <a:pPr>
              <a:spcAft>
                <a:spcPts val="0"/>
              </a:spcAft>
            </a:pPr>
            <a:r>
              <a:rPr lang="en-US" dirty="0" smtClean="0"/>
              <a:t>Login with administrative privileges</a:t>
            </a:r>
          </a:p>
          <a:p>
            <a:pPr>
              <a:spcAft>
                <a:spcPts val="0"/>
              </a:spcAft>
            </a:pPr>
            <a:r>
              <a:rPr lang="en-US" dirty="0" smtClean="0"/>
              <a:t>Make sure there is a clean backup</a:t>
            </a:r>
          </a:p>
          <a:p>
            <a:pPr>
              <a:spcAft>
                <a:spcPts val="0"/>
              </a:spcAft>
            </a:pPr>
            <a:r>
              <a:rPr lang="en-US" dirty="0" smtClean="0"/>
              <a:t>Select the “Delete Knowledge Base” menu option for the relevant knowledge base</a:t>
            </a:r>
          </a:p>
          <a:p>
            <a:pPr>
              <a:buNone/>
            </a:pPr>
            <a:endParaRPr lang="en-US" dirty="0" smtClean="0"/>
          </a:p>
          <a:p>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990600" y="4043528"/>
            <a:ext cx="7086600" cy="2585872"/>
          </a:xfrm>
          <a:prstGeom prst="rect">
            <a:avLst/>
          </a:prstGeom>
          <a:noFill/>
          <a:ln w="9525">
            <a:noFill/>
            <a:miter lim="800000"/>
            <a:headEnd/>
            <a:tailEnd/>
          </a:ln>
          <a:effectLst>
            <a:outerShdw blurRad="190500" dist="190500" dir="2700000" algn="tl" rotWithShape="0">
              <a:prstClr val="black">
                <a:alpha val="40000"/>
              </a:prstClr>
            </a:outerShdw>
          </a:effectLst>
        </p:spPr>
      </p:pic>
      <p:sp>
        <p:nvSpPr>
          <p:cNvPr id="6" name="Oval 5"/>
          <p:cNvSpPr/>
          <p:nvPr/>
        </p:nvSpPr>
        <p:spPr>
          <a:xfrm>
            <a:off x="1981200" y="6197866"/>
            <a:ext cx="1742061" cy="2791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5588</TotalTime>
  <Words>4933</Words>
  <Application>Microsoft Office PowerPoint</Application>
  <PresentationFormat>On-screen Show (4:3)</PresentationFormat>
  <Paragraphs>1491</Paragraphs>
  <Slides>109</Slides>
  <Notes>14</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Unified Digital Format Registry (UDFR) Understanding the System and Service</vt:lpstr>
      <vt:lpstr>Agenda</vt:lpstr>
      <vt:lpstr>Goals</vt:lpstr>
      <vt:lpstr>Agenda</vt:lpstr>
      <vt:lpstr>Why formats?</vt:lpstr>
      <vt:lpstr>Why formats?</vt:lpstr>
      <vt:lpstr>Unified Digital Format Registry</vt:lpstr>
      <vt:lpstr>A bit of history …</vt:lpstr>
      <vt:lpstr>A bit of history …</vt:lpstr>
      <vt:lpstr>Representation information</vt:lpstr>
      <vt:lpstr>Why semantic?</vt:lpstr>
      <vt:lpstr>Why semantic?</vt:lpstr>
      <vt:lpstr>Provenance</vt:lpstr>
      <vt:lpstr>Roles</vt:lpstr>
      <vt:lpstr>Initial data loads</vt:lpstr>
      <vt:lpstr>Initial data loads</vt:lpstr>
      <vt:lpstr>Data licensing</vt:lpstr>
      <vt:lpstr>Communication</vt:lpstr>
      <vt:lpstr>Agenda</vt:lpstr>
      <vt:lpstr>User’s Guide</vt:lpstr>
      <vt:lpstr>UI layout</vt:lpstr>
      <vt:lpstr>Contextual menus</vt:lpstr>
      <vt:lpstr>Demonstration</vt:lpstr>
      <vt:lpstr>Agenda</vt:lpstr>
      <vt:lpstr>Technology stack</vt:lpstr>
      <vt:lpstr>OntoWiki</vt:lpstr>
      <vt:lpstr>Zend</vt:lpstr>
      <vt:lpstr>RDFauthor</vt:lpstr>
      <vt:lpstr>Erfurt</vt:lpstr>
      <vt:lpstr>Virtuoso</vt:lpstr>
      <vt:lpstr>RDF / SPARQL</vt:lpstr>
      <vt:lpstr>Noid</vt:lpstr>
      <vt:lpstr>Agenda</vt:lpstr>
      <vt:lpstr>Agenda</vt:lpstr>
      <vt:lpstr>Code repository</vt:lpstr>
      <vt:lpstr>Code review</vt:lpstr>
      <vt:lpstr>Architecture</vt:lpstr>
      <vt:lpstr>MVC recap</vt:lpstr>
      <vt:lpstr>Request lifecycle</vt:lpstr>
      <vt:lpstr>OntoWiki URLs</vt:lpstr>
      <vt:lpstr>OntoWiki URLs</vt:lpstr>
      <vt:lpstr>Extension types</vt:lpstr>
      <vt:lpstr>Components</vt:lpstr>
      <vt:lpstr>Slide 44</vt:lpstr>
      <vt:lpstr>Slide 45</vt:lpstr>
      <vt:lpstr>Slide 46</vt:lpstr>
      <vt:lpstr>Slide 47</vt:lpstr>
      <vt:lpstr>Slide 48</vt:lpstr>
      <vt:lpstr>Slide 49</vt:lpstr>
      <vt:lpstr>Slide 50</vt:lpstr>
      <vt:lpstr>Slide 51</vt:lpstr>
      <vt:lpstr>Slide 52</vt:lpstr>
      <vt:lpstr>Slide 53</vt:lpstr>
      <vt:lpstr>Slide 54</vt:lpstr>
      <vt:lpstr>Code review</vt:lpstr>
      <vt:lpstr>Agenda</vt:lpstr>
      <vt:lpstr>Questions and discussion</vt:lpstr>
      <vt:lpstr>Agenda</vt:lpstr>
      <vt:lpstr>Agenda</vt:lpstr>
      <vt:lpstr>Ontological Models</vt:lpstr>
      <vt:lpstr>Ontological Models</vt:lpstr>
      <vt:lpstr>Model Overview</vt:lpstr>
      <vt:lpstr>Ontowiki Config Ontologies</vt:lpstr>
      <vt:lpstr>Configuration Concepts</vt:lpstr>
      <vt:lpstr>Access Control</vt:lpstr>
      <vt:lpstr>Configuration example: Review</vt:lpstr>
      <vt:lpstr>UDFR profile</vt:lpstr>
      <vt:lpstr>Profile example: Person</vt:lpstr>
      <vt:lpstr>UDFR schema</vt:lpstr>
      <vt:lpstr>UDFR schema</vt:lpstr>
      <vt:lpstr>Code repository</vt:lpstr>
      <vt:lpstr>Code repository</vt:lpstr>
      <vt:lpstr>Code repository</vt:lpstr>
      <vt:lpstr>Naming conventions</vt:lpstr>
      <vt:lpstr>Identifiers</vt:lpstr>
      <vt:lpstr>URI Construction</vt:lpstr>
      <vt:lpstr>Design patterns</vt:lpstr>
      <vt:lpstr>Integration with PRONOM</vt:lpstr>
      <vt:lpstr>UDFR schema</vt:lpstr>
      <vt:lpstr>UDFR schema</vt:lpstr>
      <vt:lpstr>UDFR schema</vt:lpstr>
      <vt:lpstr>UDFR schema</vt:lpstr>
      <vt:lpstr>UDFR schema</vt:lpstr>
      <vt:lpstr>UDFR schema</vt:lpstr>
      <vt:lpstr>UDFR schema</vt:lpstr>
      <vt:lpstr>Agenda</vt:lpstr>
      <vt:lpstr>Listing all users</vt:lpstr>
      <vt:lpstr>Listing user profile information</vt:lpstr>
      <vt:lpstr>Listing user profile information</vt:lpstr>
      <vt:lpstr>Listing user group membership</vt:lpstr>
      <vt:lpstr>Listing user group membership</vt:lpstr>
      <vt:lpstr>Setting user privileges</vt:lpstr>
      <vt:lpstr>Setting user privileges</vt:lpstr>
      <vt:lpstr>Reset the Noid counters</vt:lpstr>
      <vt:lpstr>Reset the Noid counters</vt:lpstr>
      <vt:lpstr>Bulk import</vt:lpstr>
      <vt:lpstr>Bulk import</vt:lpstr>
      <vt:lpstr>Bulk import</vt:lpstr>
      <vt:lpstr>Modify an ontology</vt:lpstr>
      <vt:lpstr>Modify an ontology</vt:lpstr>
      <vt:lpstr>Modify an ontology</vt:lpstr>
      <vt:lpstr>Modify an ontology</vt:lpstr>
      <vt:lpstr>Backup</vt:lpstr>
      <vt:lpstr>Restore</vt:lpstr>
      <vt:lpstr>Agenda</vt:lpstr>
      <vt:lpstr>To do</vt:lpstr>
      <vt:lpstr>Agenda</vt:lpstr>
      <vt:lpstr>Questions and discussion</vt:lpstr>
      <vt:lpstr>For more information</vt:lpstr>
    </vt:vector>
  </TitlesOfParts>
  <Company>UCOP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Materials Long-Term Preservation and Access</dc:title>
  <dc:creator>slabrams</dc:creator>
  <cp:lastModifiedBy>slabrams</cp:lastModifiedBy>
  <cp:revision>350</cp:revision>
  <dcterms:created xsi:type="dcterms:W3CDTF">2012-05-04T03:19:33Z</dcterms:created>
  <dcterms:modified xsi:type="dcterms:W3CDTF">2012-05-04T18:55:14Z</dcterms:modified>
</cp:coreProperties>
</file>